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tags/tag11.xml" ContentType="application/vnd.openxmlformats-officedocument.presentationml.tags+xml"/>
  <Override PartName="/ppt/notesSlides/notesSlide10.xml" ContentType="application/vnd.openxmlformats-officedocument.presentationml.notesSlide+xml"/>
  <Override PartName="/ppt/tags/tag12.xml" ContentType="application/vnd.openxmlformats-officedocument.presentationml.tags+xml"/>
  <Override PartName="/ppt/notesSlides/notesSlide11.xml" ContentType="application/vnd.openxmlformats-officedocument.presentationml.notesSlide+xml"/>
  <Override PartName="/ppt/tags/tag13.xml" ContentType="application/vnd.openxmlformats-officedocument.presentationml.tags+xml"/>
  <Override PartName="/ppt/notesSlides/notesSlide12.xml" ContentType="application/vnd.openxmlformats-officedocument.presentationml.notesSlide+xml"/>
  <Override PartName="/ppt/tags/tag14.xml" ContentType="application/vnd.openxmlformats-officedocument.presentationml.tags+xml"/>
  <Override PartName="/ppt/notesSlides/notesSlide13.xml" ContentType="application/vnd.openxmlformats-officedocument.presentationml.notesSlide+xml"/>
  <Override PartName="/ppt/tags/tag15.xml" ContentType="application/vnd.openxmlformats-officedocument.presentationml.tags+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23"/>
  </p:notesMasterIdLst>
  <p:sldIdLst>
    <p:sldId id="256" r:id="rId5"/>
    <p:sldId id="257" r:id="rId6"/>
    <p:sldId id="258" r:id="rId7"/>
    <p:sldId id="259" r:id="rId8"/>
    <p:sldId id="260" r:id="rId9"/>
    <p:sldId id="261" r:id="rId10"/>
    <p:sldId id="262" r:id="rId11"/>
    <p:sldId id="263" r:id="rId12"/>
    <p:sldId id="270" r:id="rId13"/>
    <p:sldId id="271" r:id="rId14"/>
    <p:sldId id="272" r:id="rId15"/>
    <p:sldId id="273" r:id="rId16"/>
    <p:sldId id="264" r:id="rId17"/>
    <p:sldId id="265" r:id="rId18"/>
    <p:sldId id="266" r:id="rId19"/>
    <p:sldId id="267" r:id="rId20"/>
    <p:sldId id="268" r:id="rId21"/>
    <p:sldId id="269" r:id="rId22"/>
  </p:sldIdLst>
  <p:sldSz cx="12192000" cy="6858000"/>
  <p:notesSz cx="6858000" cy="9144000"/>
  <p:embeddedFontLst>
    <p:embeddedFont>
      <p:font typeface="Century Gothic" panose="020B0502020202020204" pitchFamily="34" charset="0"/>
      <p:regular r:id="rId24"/>
      <p:bold r:id="rId25"/>
      <p:italic r:id="rId26"/>
      <p:boldItalic r:id="rId27"/>
    </p:embeddedFont>
  </p:embeddedFontLst>
  <p:custDataLst>
    <p:tags r:id="rId28"/>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9" roundtripDataSignature="AMtx7mhlYlCtF+airiOZksSy3UV5ad0gh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02198C4-3087-4945-87E3-76CBB3509B7E}">
  <a:tblStyle styleId="{802198C4-3087-4945-87E3-76CBB3509B7E}"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6627"/>
    <p:restoredTop sz="94710"/>
  </p:normalViewPr>
  <p:slideViewPr>
    <p:cSldViewPr snapToGrid="0">
      <p:cViewPr varScale="1">
        <p:scale>
          <a:sx n="146" d="100"/>
          <a:sy n="146" d="100"/>
        </p:scale>
        <p:origin x="656"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3.fntdata"/><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2.fntdata"/><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customschemas.google.com/relationships/presentationmetadata" Target="meta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1.fntdata"/><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tags" Target="tags/tag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font" Target="fonts/font4.fntdata"/><Relationship Id="rId30" Type="http://schemas.openxmlformats.org/officeDocument/2006/relationships/presProps" Target="presProps.xml"/><Relationship Id="rId8" Type="http://schemas.openxmlformats.org/officeDocument/2006/relationships/slide" Target="slides/slide4.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2" name="Google Shape;14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7" name="Google Shape;20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14" name="Google Shape;21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1" name="Google Shape;22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8" name="Google Shape;228;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5" name="Google Shape;23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9" name="Google Shape;14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7" name="Google Shape;15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5" name="Google Shape;16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2" name="Google Shape;17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9" name="Google Shape;17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6" name="Google Shape;186;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0" name="Google Shape;20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pic>
        <p:nvPicPr>
          <p:cNvPr id="13" name="Google Shape;13;p1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4" name="Google Shape;14;p16"/>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6"/>
          <p:cNvSpPr txBox="1">
            <a:spLocks noGrp="1"/>
          </p:cNvSpPr>
          <p:nvPr>
            <p:ph type="subTitle" idx="1"/>
          </p:nvPr>
        </p:nvSpPr>
        <p:spPr>
          <a:xfrm>
            <a:off x="1371600" y="3632201"/>
            <a:ext cx="9448800" cy="6858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6" name="Google Shape;16;p16"/>
          <p:cNvSpPr txBox="1">
            <a:spLocks noGrp="1"/>
          </p:cNvSpPr>
          <p:nvPr>
            <p:ph type="dt" idx="10"/>
          </p:nvPr>
        </p:nvSpPr>
        <p:spPr>
          <a:xfrm>
            <a:off x="7909561" y="4314328"/>
            <a:ext cx="2910840" cy="374642"/>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6"/>
          <p:cNvSpPr txBox="1">
            <a:spLocks noGrp="1"/>
          </p:cNvSpPr>
          <p:nvPr>
            <p:ph type="ftr" idx="11"/>
          </p:nvPr>
        </p:nvSpPr>
        <p:spPr>
          <a:xfrm>
            <a:off x="1371600" y="4323845"/>
            <a:ext cx="6400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16"/>
          <p:cNvSpPr txBox="1">
            <a:spLocks noGrp="1"/>
          </p:cNvSpPr>
          <p:nvPr>
            <p:ph type="sldNum" idx="12"/>
          </p:nvPr>
        </p:nvSpPr>
        <p:spPr>
          <a:xfrm>
            <a:off x="8077200" y="1430866"/>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1"/>
        <p:cNvGrpSpPr/>
        <p:nvPr/>
      </p:nvGrpSpPr>
      <p:grpSpPr>
        <a:xfrm>
          <a:off x="0" y="0"/>
          <a:ext cx="0" cy="0"/>
          <a:chOff x="0" y="0"/>
          <a:chExt cx="0" cy="0"/>
        </a:xfrm>
      </p:grpSpPr>
      <p:sp>
        <p:nvSpPr>
          <p:cNvPr id="72" name="Google Shape;72;p25"/>
          <p:cNvSpPr txBox="1">
            <a:spLocks noGrp="1"/>
          </p:cNvSpPr>
          <p:nvPr>
            <p:ph type="title"/>
          </p:nvPr>
        </p:nvSpPr>
        <p:spPr>
          <a:xfrm>
            <a:off x="685777" y="4697360"/>
            <a:ext cx="10822034"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5"/>
          <p:cNvSpPr>
            <a:spLocks noGrp="1"/>
          </p:cNvSpPr>
          <p:nvPr>
            <p:ph type="pic" idx="2"/>
          </p:nvPr>
        </p:nvSpPr>
        <p:spPr>
          <a:xfrm>
            <a:off x="681727" y="941439"/>
            <a:ext cx="10821840" cy="347816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74" name="Google Shape;74;p25"/>
          <p:cNvSpPr txBox="1">
            <a:spLocks noGrp="1"/>
          </p:cNvSpPr>
          <p:nvPr>
            <p:ph type="body" idx="1"/>
          </p:nvPr>
        </p:nvSpPr>
        <p:spPr>
          <a:xfrm>
            <a:off x="685800" y="5516715"/>
            <a:ext cx="10820400" cy="70196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75" name="Google Shape;75;p2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and Caption">
  <p:cSld name="Title and Caption">
    <p:spTree>
      <p:nvGrpSpPr>
        <p:cNvPr id="1" name="Shape 78"/>
        <p:cNvGrpSpPr/>
        <p:nvPr/>
      </p:nvGrpSpPr>
      <p:grpSpPr>
        <a:xfrm>
          <a:off x="0" y="0"/>
          <a:ext cx="0" cy="0"/>
          <a:chOff x="0" y="0"/>
          <a:chExt cx="0" cy="0"/>
        </a:xfrm>
      </p:grpSpPr>
      <p:pic>
        <p:nvPicPr>
          <p:cNvPr id="79" name="Google Shape;79;p2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0" name="Google Shape;80;p26"/>
          <p:cNvSpPr txBox="1">
            <a:spLocks noGrp="1"/>
          </p:cNvSpPr>
          <p:nvPr>
            <p:ph type="title"/>
          </p:nvPr>
        </p:nvSpPr>
        <p:spPr>
          <a:xfrm>
            <a:off x="685800" y="753532"/>
            <a:ext cx="10820400" cy="280246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6"/>
          <p:cNvSpPr txBox="1">
            <a:spLocks noGrp="1"/>
          </p:cNvSpPr>
          <p:nvPr>
            <p:ph type="body" idx="1"/>
          </p:nvPr>
        </p:nvSpPr>
        <p:spPr>
          <a:xfrm>
            <a:off x="1024467" y="3649133"/>
            <a:ext cx="10130516" cy="999067"/>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2" name="Google Shape;82;p26"/>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6"/>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26"/>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Quote with Caption">
  <p:cSld name="Quote with Caption">
    <p:spTree>
      <p:nvGrpSpPr>
        <p:cNvPr id="1" name="Shape 85"/>
        <p:cNvGrpSpPr/>
        <p:nvPr/>
      </p:nvGrpSpPr>
      <p:grpSpPr>
        <a:xfrm>
          <a:off x="0" y="0"/>
          <a:ext cx="0" cy="0"/>
          <a:chOff x="0" y="0"/>
          <a:chExt cx="0" cy="0"/>
        </a:xfrm>
      </p:grpSpPr>
      <p:pic>
        <p:nvPicPr>
          <p:cNvPr id="86" name="Google Shape;86;p27"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7" name="Google Shape;87;p27"/>
          <p:cNvSpPr txBox="1">
            <a:spLocks noGrp="1"/>
          </p:cNvSpPr>
          <p:nvPr>
            <p:ph type="title"/>
          </p:nvPr>
        </p:nvSpPr>
        <p:spPr>
          <a:xfrm>
            <a:off x="1024467" y="753533"/>
            <a:ext cx="10151533" cy="260449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27"/>
          <p:cNvSpPr txBox="1">
            <a:spLocks noGrp="1"/>
          </p:cNvSpPr>
          <p:nvPr>
            <p:ph type="body" idx="1"/>
          </p:nvPr>
        </p:nvSpPr>
        <p:spPr>
          <a:xfrm>
            <a:off x="1303865" y="3365556"/>
            <a:ext cx="9592736" cy="44444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9" name="Google Shape;89;p27"/>
          <p:cNvSpPr txBox="1">
            <a:spLocks noGrp="1"/>
          </p:cNvSpPr>
          <p:nvPr>
            <p:ph type="body" idx="2"/>
          </p:nvPr>
        </p:nvSpPr>
        <p:spPr>
          <a:xfrm>
            <a:off x="1024467" y="3959862"/>
            <a:ext cx="10151533" cy="679871"/>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0" name="Google Shape;90;p27"/>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27"/>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7"/>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
        <p:nvSpPr>
          <p:cNvPr id="93" name="Google Shape;93;p27"/>
          <p:cNvSpPr txBox="1"/>
          <p:nvPr/>
        </p:nvSpPr>
        <p:spPr>
          <a:xfrm>
            <a:off x="476250" y="933450"/>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
        <p:nvSpPr>
          <p:cNvPr id="94" name="Google Shape;94;p27"/>
          <p:cNvSpPr txBox="1"/>
          <p:nvPr/>
        </p:nvSpPr>
        <p:spPr>
          <a:xfrm>
            <a:off x="10984230" y="2701290"/>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Name Card">
  <p:cSld name="Name Card">
    <p:spTree>
      <p:nvGrpSpPr>
        <p:cNvPr id="1" name="Shape 95"/>
        <p:cNvGrpSpPr/>
        <p:nvPr/>
      </p:nvGrpSpPr>
      <p:grpSpPr>
        <a:xfrm>
          <a:off x="0" y="0"/>
          <a:ext cx="0" cy="0"/>
          <a:chOff x="0" y="0"/>
          <a:chExt cx="0" cy="0"/>
        </a:xfrm>
      </p:grpSpPr>
      <p:pic>
        <p:nvPicPr>
          <p:cNvPr id="96" name="Google Shape;96;p2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97" name="Google Shape;97;p28"/>
          <p:cNvSpPr txBox="1">
            <a:spLocks noGrp="1"/>
          </p:cNvSpPr>
          <p:nvPr>
            <p:ph type="title"/>
          </p:nvPr>
        </p:nvSpPr>
        <p:spPr>
          <a:xfrm>
            <a:off x="1024495" y="1124701"/>
            <a:ext cx="10146186"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28"/>
          <p:cNvSpPr txBox="1">
            <a:spLocks noGrp="1"/>
          </p:cNvSpPr>
          <p:nvPr>
            <p:ph type="body" idx="1"/>
          </p:nvPr>
        </p:nvSpPr>
        <p:spPr>
          <a:xfrm>
            <a:off x="1024467" y="3648315"/>
            <a:ext cx="10144654" cy="9998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9" name="Google Shape;99;p28"/>
          <p:cNvSpPr txBox="1">
            <a:spLocks noGrp="1"/>
          </p:cNvSpPr>
          <p:nvPr>
            <p:ph type="dt" idx="10"/>
          </p:nvPr>
        </p:nvSpPr>
        <p:spPr>
          <a:xfrm>
            <a:off x="7814452" y="378883"/>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28"/>
          <p:cNvSpPr txBox="1">
            <a:spLocks noGrp="1"/>
          </p:cNvSpPr>
          <p:nvPr>
            <p:ph type="ftr" idx="11"/>
          </p:nvPr>
        </p:nvSpPr>
        <p:spPr>
          <a:xfrm>
            <a:off x="685800" y="378883"/>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2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2"/>
        <p:cNvGrpSpPr/>
        <p:nvPr/>
      </p:nvGrpSpPr>
      <p:grpSpPr>
        <a:xfrm>
          <a:off x="0" y="0"/>
          <a:ext cx="0" cy="0"/>
          <a:chOff x="0" y="0"/>
          <a:chExt cx="0" cy="0"/>
        </a:xfrm>
      </p:grpSpPr>
      <p:sp>
        <p:nvSpPr>
          <p:cNvPr id="103" name="Google Shape;103;p29"/>
          <p:cNvSpPr txBox="1">
            <a:spLocks noGrp="1"/>
          </p:cNvSpPr>
          <p:nvPr>
            <p:ph type="title"/>
          </p:nvPr>
        </p:nvSpPr>
        <p:spPr>
          <a:xfrm>
            <a:off x="2895600" y="761999"/>
            <a:ext cx="8610599" cy="1303867"/>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29"/>
          <p:cNvSpPr txBox="1">
            <a:spLocks noGrp="1"/>
          </p:cNvSpPr>
          <p:nvPr>
            <p:ph type="body" idx="1"/>
          </p:nvPr>
        </p:nvSpPr>
        <p:spPr>
          <a:xfrm>
            <a:off x="685800" y="2202080"/>
            <a:ext cx="3456432" cy="61732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5" name="Google Shape;105;p29"/>
          <p:cNvSpPr txBox="1">
            <a:spLocks noGrp="1"/>
          </p:cNvSpPr>
          <p:nvPr>
            <p:ph type="body" idx="2"/>
          </p:nvPr>
        </p:nvSpPr>
        <p:spPr>
          <a:xfrm>
            <a:off x="685799"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6" name="Google Shape;106;p29"/>
          <p:cNvSpPr txBox="1">
            <a:spLocks noGrp="1"/>
          </p:cNvSpPr>
          <p:nvPr>
            <p:ph type="body" idx="3"/>
          </p:nvPr>
        </p:nvSpPr>
        <p:spPr>
          <a:xfrm>
            <a:off x="4368800" y="2201333"/>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7" name="Google Shape;107;p29"/>
          <p:cNvSpPr txBox="1">
            <a:spLocks noGrp="1"/>
          </p:cNvSpPr>
          <p:nvPr>
            <p:ph type="body" idx="4"/>
          </p:nvPr>
        </p:nvSpPr>
        <p:spPr>
          <a:xfrm>
            <a:off x="4366858" y="2904067"/>
            <a:ext cx="3456432" cy="331461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8" name="Google Shape;108;p29"/>
          <p:cNvSpPr txBox="1">
            <a:spLocks noGrp="1"/>
          </p:cNvSpPr>
          <p:nvPr>
            <p:ph type="body" idx="5"/>
          </p:nvPr>
        </p:nvSpPr>
        <p:spPr>
          <a:xfrm>
            <a:off x="8051800" y="2192866"/>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9" name="Google Shape;109;p29"/>
          <p:cNvSpPr txBox="1">
            <a:spLocks noGrp="1"/>
          </p:cNvSpPr>
          <p:nvPr>
            <p:ph type="body" idx="6"/>
          </p:nvPr>
        </p:nvSpPr>
        <p:spPr>
          <a:xfrm>
            <a:off x="8051801"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0" name="Google Shape;110;p2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2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2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3"/>
        <p:cNvGrpSpPr/>
        <p:nvPr/>
      </p:nvGrpSpPr>
      <p:grpSpPr>
        <a:xfrm>
          <a:off x="0" y="0"/>
          <a:ext cx="0" cy="0"/>
          <a:chOff x="0" y="0"/>
          <a:chExt cx="0" cy="0"/>
        </a:xfrm>
      </p:grpSpPr>
      <p:sp>
        <p:nvSpPr>
          <p:cNvPr id="114" name="Google Shape;114;p30"/>
          <p:cNvSpPr txBox="1">
            <a:spLocks noGrp="1"/>
          </p:cNvSpPr>
          <p:nvPr>
            <p:ph type="title"/>
          </p:nvPr>
        </p:nvSpPr>
        <p:spPr>
          <a:xfrm>
            <a:off x="2895600" y="762000"/>
            <a:ext cx="8610599"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 name="Google Shape;115;p30"/>
          <p:cNvSpPr txBox="1">
            <a:spLocks noGrp="1"/>
          </p:cNvSpPr>
          <p:nvPr>
            <p:ph type="body" idx="1"/>
          </p:nvPr>
        </p:nvSpPr>
        <p:spPr>
          <a:xfrm>
            <a:off x="688618" y="4191000"/>
            <a:ext cx="3451582"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6" name="Google Shape;116;p30"/>
          <p:cNvSpPr>
            <a:spLocks noGrp="1"/>
          </p:cNvSpPr>
          <p:nvPr>
            <p:ph type="pic" idx="2"/>
          </p:nvPr>
        </p:nvSpPr>
        <p:spPr>
          <a:xfrm>
            <a:off x="688618" y="2362200"/>
            <a:ext cx="3451582"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17" name="Google Shape;117;p30"/>
          <p:cNvSpPr txBox="1">
            <a:spLocks noGrp="1"/>
          </p:cNvSpPr>
          <p:nvPr>
            <p:ph type="body" idx="3"/>
          </p:nvPr>
        </p:nvSpPr>
        <p:spPr>
          <a:xfrm>
            <a:off x="688618" y="4873764"/>
            <a:ext cx="3451582"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8" name="Google Shape;118;p30"/>
          <p:cNvSpPr txBox="1">
            <a:spLocks noGrp="1"/>
          </p:cNvSpPr>
          <p:nvPr>
            <p:ph type="body" idx="4"/>
          </p:nvPr>
        </p:nvSpPr>
        <p:spPr>
          <a:xfrm>
            <a:off x="4374263" y="4191000"/>
            <a:ext cx="3448935"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9" name="Google Shape;119;p30"/>
          <p:cNvSpPr>
            <a:spLocks noGrp="1"/>
          </p:cNvSpPr>
          <p:nvPr>
            <p:ph type="pic" idx="5"/>
          </p:nvPr>
        </p:nvSpPr>
        <p:spPr>
          <a:xfrm>
            <a:off x="4374263" y="2362200"/>
            <a:ext cx="3448936"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0" name="Google Shape;120;p30"/>
          <p:cNvSpPr txBox="1">
            <a:spLocks noGrp="1"/>
          </p:cNvSpPr>
          <p:nvPr>
            <p:ph type="body" idx="6"/>
          </p:nvPr>
        </p:nvSpPr>
        <p:spPr>
          <a:xfrm>
            <a:off x="4374264" y="4873763"/>
            <a:ext cx="344893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1" name="Google Shape;121;p30"/>
          <p:cNvSpPr txBox="1">
            <a:spLocks noGrp="1"/>
          </p:cNvSpPr>
          <p:nvPr>
            <p:ph type="body" idx="7"/>
          </p:nvPr>
        </p:nvSpPr>
        <p:spPr>
          <a:xfrm>
            <a:off x="8049731" y="4191000"/>
            <a:ext cx="3456469"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22" name="Google Shape;122;p30"/>
          <p:cNvSpPr>
            <a:spLocks noGrp="1"/>
          </p:cNvSpPr>
          <p:nvPr>
            <p:ph type="pic" idx="8"/>
          </p:nvPr>
        </p:nvSpPr>
        <p:spPr>
          <a:xfrm>
            <a:off x="8049855" y="2362200"/>
            <a:ext cx="3447878"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3" name="Google Shape;123;p30"/>
          <p:cNvSpPr txBox="1">
            <a:spLocks noGrp="1"/>
          </p:cNvSpPr>
          <p:nvPr>
            <p:ph type="body" idx="9"/>
          </p:nvPr>
        </p:nvSpPr>
        <p:spPr>
          <a:xfrm>
            <a:off x="8049731" y="4873761"/>
            <a:ext cx="345244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4" name="Google Shape;124;p3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3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3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7"/>
        <p:cNvGrpSpPr/>
        <p:nvPr/>
      </p:nvGrpSpPr>
      <p:grpSpPr>
        <a:xfrm>
          <a:off x="0" y="0"/>
          <a:ext cx="0" cy="0"/>
          <a:chOff x="0" y="0"/>
          <a:chExt cx="0" cy="0"/>
        </a:xfrm>
      </p:grpSpPr>
      <p:sp>
        <p:nvSpPr>
          <p:cNvPr id="128" name="Google Shape;128;p3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31"/>
          <p:cNvSpPr txBox="1">
            <a:spLocks noGrp="1"/>
          </p:cNvSpPr>
          <p:nvPr>
            <p:ph type="body" idx="1"/>
          </p:nvPr>
        </p:nvSpPr>
        <p:spPr>
          <a:xfrm rot="5400000">
            <a:off x="4083937" y="-1203579"/>
            <a:ext cx="4024125" cy="108204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0" name="Google Shape;130;p3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3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3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133"/>
        <p:cNvGrpSpPr/>
        <p:nvPr/>
      </p:nvGrpSpPr>
      <p:grpSpPr>
        <a:xfrm>
          <a:off x="0" y="0"/>
          <a:ext cx="0" cy="0"/>
          <a:chOff x="0" y="0"/>
          <a:chExt cx="0" cy="0"/>
        </a:xfrm>
      </p:grpSpPr>
      <p:pic>
        <p:nvPicPr>
          <p:cNvPr id="134" name="Google Shape;134;p32"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35" name="Google Shape;135;p32"/>
          <p:cNvSpPr txBox="1">
            <a:spLocks noGrp="1"/>
          </p:cNvSpPr>
          <p:nvPr>
            <p:ph type="title"/>
          </p:nvPr>
        </p:nvSpPr>
        <p:spPr>
          <a:xfrm rot="5400000">
            <a:off x="8525933" y="1667933"/>
            <a:ext cx="3903133" cy="2057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00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p32"/>
          <p:cNvSpPr txBox="1">
            <a:spLocks noGrp="1"/>
          </p:cNvSpPr>
          <p:nvPr>
            <p:ph type="body" idx="1"/>
          </p:nvPr>
        </p:nvSpPr>
        <p:spPr>
          <a:xfrm rot="5400000">
            <a:off x="3175000" y="-1405467"/>
            <a:ext cx="3903133" cy="820420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7" name="Google Shape;137;p32"/>
          <p:cNvSpPr txBox="1">
            <a:spLocks noGrp="1"/>
          </p:cNvSpPr>
          <p:nvPr>
            <p:ph type="dt" idx="10"/>
          </p:nvPr>
        </p:nvSpPr>
        <p:spPr>
          <a:xfrm>
            <a:off x="7814452" y="379941"/>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32"/>
          <p:cNvSpPr txBox="1">
            <a:spLocks noGrp="1"/>
          </p:cNvSpPr>
          <p:nvPr>
            <p:ph type="ftr" idx="11"/>
          </p:nvPr>
        </p:nvSpPr>
        <p:spPr>
          <a:xfrm>
            <a:off x="685800" y="381000"/>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32"/>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1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2" name="Google Shape;22;p17"/>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7"/>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17"/>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25"/>
        <p:cNvGrpSpPr/>
        <p:nvPr/>
      </p:nvGrpSpPr>
      <p:grpSpPr>
        <a:xfrm>
          <a:off x="0" y="0"/>
          <a:ext cx="0" cy="0"/>
          <a:chOff x="0" y="0"/>
          <a:chExt cx="0" cy="0"/>
        </a:xfrm>
      </p:grpSpPr>
      <p:pic>
        <p:nvPicPr>
          <p:cNvPr id="26" name="Google Shape;26;p1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27" name="Google Shape;27;p18"/>
          <p:cNvSpPr txBox="1">
            <a:spLocks noGrp="1"/>
          </p:cNvSpPr>
          <p:nvPr>
            <p:ph type="title"/>
          </p:nvPr>
        </p:nvSpPr>
        <p:spPr>
          <a:xfrm>
            <a:off x="685800" y="753533"/>
            <a:ext cx="10820399" cy="2801935"/>
          </a:xfrm>
          <a:prstGeom prst="rect">
            <a:avLst/>
          </a:prstGeom>
          <a:noFill/>
          <a:ln>
            <a:noFill/>
          </a:ln>
        </p:spPr>
        <p:txBody>
          <a:bodyPr spcFirstLastPara="1" wrap="square" lIns="91425" tIns="45700" rIns="91425" bIns="45700" anchor="b" anchorCtr="0">
            <a:normAutofit/>
          </a:bodyPr>
          <a:lstStyle>
            <a:lvl1pPr lvl="0" algn="r">
              <a:lnSpc>
                <a:spcPct val="90000"/>
              </a:lnSpc>
              <a:spcBef>
                <a:spcPts val="0"/>
              </a:spcBef>
              <a:spcAft>
                <a:spcPts val="0"/>
              </a:spcAft>
              <a:buClr>
                <a:schemeClr val="lt1"/>
              </a:buClr>
              <a:buSzPts val="4000"/>
              <a:buFont typeface="Century Gothic"/>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8"/>
          <p:cNvSpPr txBox="1">
            <a:spLocks noGrp="1"/>
          </p:cNvSpPr>
          <p:nvPr>
            <p:ph type="body" idx="1"/>
          </p:nvPr>
        </p:nvSpPr>
        <p:spPr>
          <a:xfrm>
            <a:off x="1024467" y="3641725"/>
            <a:ext cx="10490200" cy="955675"/>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chemeClr val="lt1"/>
              </a:buClr>
              <a:buSzPts val="2200"/>
              <a:buNone/>
              <a:defRPr sz="2200">
                <a:solidFill>
                  <a:schemeClr val="lt1"/>
                </a:solidFill>
              </a:defRPr>
            </a:lvl1pPr>
            <a:lvl2pPr marL="914400" lvl="1" indent="-228600" algn="l">
              <a:lnSpc>
                <a:spcPct val="90000"/>
              </a:lnSpc>
              <a:spcBef>
                <a:spcPts val="500"/>
              </a:spcBef>
              <a:spcAft>
                <a:spcPts val="0"/>
              </a:spcAft>
              <a:buClr>
                <a:schemeClr val="lt1"/>
              </a:buClr>
              <a:buSzPts val="2000"/>
              <a:buNone/>
              <a:defRPr sz="2000">
                <a:solidFill>
                  <a:schemeClr val="lt1"/>
                </a:solidFill>
              </a:defRPr>
            </a:lvl2pPr>
            <a:lvl3pPr marL="1371600" lvl="2" indent="-228600" algn="l">
              <a:lnSpc>
                <a:spcPct val="90000"/>
              </a:lnSpc>
              <a:spcBef>
                <a:spcPts val="500"/>
              </a:spcBef>
              <a:spcAft>
                <a:spcPts val="0"/>
              </a:spcAft>
              <a:buClr>
                <a:schemeClr val="lt1"/>
              </a:buClr>
              <a:buSzPts val="1800"/>
              <a:buNone/>
              <a:defRPr sz="1800">
                <a:solidFill>
                  <a:schemeClr val="lt1"/>
                </a:solidFill>
              </a:defRPr>
            </a:lvl3pPr>
            <a:lvl4pPr marL="1828800" lvl="3" indent="-228600" algn="l">
              <a:lnSpc>
                <a:spcPct val="90000"/>
              </a:lnSpc>
              <a:spcBef>
                <a:spcPts val="500"/>
              </a:spcBef>
              <a:spcAft>
                <a:spcPts val="0"/>
              </a:spcAft>
              <a:buClr>
                <a:schemeClr val="lt1"/>
              </a:buClr>
              <a:buSzPts val="1600"/>
              <a:buNone/>
              <a:defRPr sz="1600">
                <a:solidFill>
                  <a:schemeClr val="lt1"/>
                </a:solidFill>
              </a:defRPr>
            </a:lvl4pPr>
            <a:lvl5pPr marL="2286000" lvl="4" indent="-228600" algn="l">
              <a:lnSpc>
                <a:spcPct val="90000"/>
              </a:lnSpc>
              <a:spcBef>
                <a:spcPts val="500"/>
              </a:spcBef>
              <a:spcAft>
                <a:spcPts val="0"/>
              </a:spcAft>
              <a:buClr>
                <a:schemeClr val="lt1"/>
              </a:buClr>
              <a:buSzPts val="1600"/>
              <a:buNone/>
              <a:defRPr sz="1600">
                <a:solidFill>
                  <a:schemeClr val="lt1"/>
                </a:solidFill>
              </a:defRPr>
            </a:lvl5pPr>
            <a:lvl6pPr marL="2743200" lvl="5" indent="-228600" algn="l">
              <a:lnSpc>
                <a:spcPct val="90000"/>
              </a:lnSpc>
              <a:spcBef>
                <a:spcPts val="500"/>
              </a:spcBef>
              <a:spcAft>
                <a:spcPts val="0"/>
              </a:spcAft>
              <a:buClr>
                <a:schemeClr val="lt1"/>
              </a:buClr>
              <a:buSzPts val="1600"/>
              <a:buNone/>
              <a:defRPr sz="1600">
                <a:solidFill>
                  <a:schemeClr val="lt1"/>
                </a:solidFill>
              </a:defRPr>
            </a:lvl6pPr>
            <a:lvl7pPr marL="3200400" lvl="6" indent="-228600" algn="l">
              <a:lnSpc>
                <a:spcPct val="90000"/>
              </a:lnSpc>
              <a:spcBef>
                <a:spcPts val="500"/>
              </a:spcBef>
              <a:spcAft>
                <a:spcPts val="0"/>
              </a:spcAft>
              <a:buClr>
                <a:schemeClr val="lt1"/>
              </a:buClr>
              <a:buSzPts val="1600"/>
              <a:buNone/>
              <a:defRPr sz="1600">
                <a:solidFill>
                  <a:schemeClr val="lt1"/>
                </a:solidFill>
              </a:defRPr>
            </a:lvl7pPr>
            <a:lvl8pPr marL="3657600" lvl="7" indent="-228600" algn="l">
              <a:lnSpc>
                <a:spcPct val="90000"/>
              </a:lnSpc>
              <a:spcBef>
                <a:spcPts val="500"/>
              </a:spcBef>
              <a:spcAft>
                <a:spcPts val="0"/>
              </a:spcAft>
              <a:buClr>
                <a:schemeClr val="lt1"/>
              </a:buClr>
              <a:buSzPts val="1600"/>
              <a:buNone/>
              <a:defRPr sz="1600">
                <a:solidFill>
                  <a:schemeClr val="lt1"/>
                </a:solidFill>
              </a:defRPr>
            </a:lvl8pPr>
            <a:lvl9pPr marL="4114800" lvl="8" indent="-228600" algn="l">
              <a:lnSpc>
                <a:spcPct val="90000"/>
              </a:lnSpc>
              <a:spcBef>
                <a:spcPts val="500"/>
              </a:spcBef>
              <a:spcAft>
                <a:spcPts val="0"/>
              </a:spcAft>
              <a:buClr>
                <a:schemeClr val="lt1"/>
              </a:buClr>
              <a:buSzPts val="1600"/>
              <a:buNone/>
              <a:defRPr sz="1600">
                <a:solidFill>
                  <a:schemeClr val="lt1"/>
                </a:solidFill>
              </a:defRPr>
            </a:lvl9pPr>
          </a:lstStyle>
          <a:p>
            <a:endParaRPr/>
          </a:p>
        </p:txBody>
      </p:sp>
      <p:sp>
        <p:nvSpPr>
          <p:cNvPr id="29" name="Google Shape;29;p18"/>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8"/>
          <p:cNvSpPr txBox="1">
            <a:spLocks noGrp="1"/>
          </p:cNvSpPr>
          <p:nvPr>
            <p:ph type="ftr" idx="11"/>
          </p:nvPr>
        </p:nvSpPr>
        <p:spPr>
          <a:xfrm>
            <a:off x="685800" y="381001"/>
            <a:ext cx="6991492" cy="36406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2"/>
        <p:cNvGrpSpPr/>
        <p:nvPr/>
      </p:nvGrpSpPr>
      <p:grpSpPr>
        <a:xfrm>
          <a:off x="0" y="0"/>
          <a:ext cx="0" cy="0"/>
          <a:chOff x="0" y="0"/>
          <a:chExt cx="0" cy="0"/>
        </a:xfrm>
      </p:grpSpPr>
      <p:sp>
        <p:nvSpPr>
          <p:cNvPr id="33" name="Google Shape;33;p1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9"/>
          <p:cNvSpPr txBox="1">
            <a:spLocks noGrp="1"/>
          </p:cNvSpPr>
          <p:nvPr>
            <p:ph type="body" idx="1"/>
          </p:nvPr>
        </p:nvSpPr>
        <p:spPr>
          <a:xfrm>
            <a:off x="6858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5" name="Google Shape;35;p19"/>
          <p:cNvSpPr txBox="1">
            <a:spLocks noGrp="1"/>
          </p:cNvSpPr>
          <p:nvPr>
            <p:ph type="body" idx="2"/>
          </p:nvPr>
        </p:nvSpPr>
        <p:spPr>
          <a:xfrm>
            <a:off x="61722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6" name="Google Shape;36;p1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1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9"/>
        <p:cNvGrpSpPr/>
        <p:nvPr/>
      </p:nvGrpSpPr>
      <p:grpSpPr>
        <a:xfrm>
          <a:off x="0" y="0"/>
          <a:ext cx="0" cy="0"/>
          <a:chOff x="0" y="0"/>
          <a:chExt cx="0" cy="0"/>
        </a:xfrm>
      </p:grpSpPr>
      <p:sp>
        <p:nvSpPr>
          <p:cNvPr id="40" name="Google Shape;40;p20"/>
          <p:cNvSpPr txBox="1">
            <a:spLocks noGrp="1"/>
          </p:cNvSpPr>
          <p:nvPr>
            <p:ph type="title"/>
          </p:nvPr>
        </p:nvSpPr>
        <p:spPr>
          <a:xfrm>
            <a:off x="2895600" y="762000"/>
            <a:ext cx="8610600"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20"/>
          <p:cNvSpPr txBox="1">
            <a:spLocks noGrp="1"/>
          </p:cNvSpPr>
          <p:nvPr>
            <p:ph type="body" idx="1"/>
          </p:nvPr>
        </p:nvSpPr>
        <p:spPr>
          <a:xfrm>
            <a:off x="914409" y="2183802"/>
            <a:ext cx="50799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2" name="Google Shape;42;p20"/>
          <p:cNvSpPr txBox="1">
            <a:spLocks noGrp="1"/>
          </p:cNvSpPr>
          <p:nvPr>
            <p:ph type="body" idx="2"/>
          </p:nvPr>
        </p:nvSpPr>
        <p:spPr>
          <a:xfrm>
            <a:off x="685800" y="3132666"/>
            <a:ext cx="5311775"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3" name="Google Shape;43;p20"/>
          <p:cNvSpPr txBox="1">
            <a:spLocks noGrp="1"/>
          </p:cNvSpPr>
          <p:nvPr>
            <p:ph type="body" idx="3"/>
          </p:nvPr>
        </p:nvSpPr>
        <p:spPr>
          <a:xfrm>
            <a:off x="6400800" y="2183802"/>
            <a:ext cx="510540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4" name="Google Shape;44;p20"/>
          <p:cNvSpPr txBox="1">
            <a:spLocks noGrp="1"/>
          </p:cNvSpPr>
          <p:nvPr>
            <p:ph type="body" idx="4"/>
          </p:nvPr>
        </p:nvSpPr>
        <p:spPr>
          <a:xfrm>
            <a:off x="6172200" y="3132666"/>
            <a:ext cx="5334000"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5" name="Google Shape;45;p2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2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sp>
        <p:nvSpPr>
          <p:cNvPr id="49" name="Google Shape;49;p2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2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22"/>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2"/>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2"/>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23"/>
          <p:cNvSpPr txBox="1">
            <a:spLocks noGrp="1"/>
          </p:cNvSpPr>
          <p:nvPr>
            <p:ph type="title"/>
          </p:nvPr>
        </p:nvSpPr>
        <p:spPr>
          <a:xfrm>
            <a:off x="685800" y="1524000"/>
            <a:ext cx="411480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3"/>
          <p:cNvSpPr txBox="1">
            <a:spLocks noGrp="1"/>
          </p:cNvSpPr>
          <p:nvPr>
            <p:ph type="body" idx="1"/>
          </p:nvPr>
        </p:nvSpPr>
        <p:spPr>
          <a:xfrm>
            <a:off x="4995582" y="746759"/>
            <a:ext cx="6510618" cy="5471925"/>
          </a:xfrm>
          <a:prstGeom prst="rect">
            <a:avLst/>
          </a:prstGeom>
          <a:noFill/>
          <a:ln>
            <a:noFill/>
          </a:ln>
        </p:spPr>
        <p:txBody>
          <a:bodyPr spcFirstLastPara="1" wrap="square" lIns="91425" tIns="45700" rIns="91425" bIns="45700" anchor="ctr"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0" name="Google Shape;60;p23"/>
          <p:cNvSpPr txBox="1">
            <a:spLocks noGrp="1"/>
          </p:cNvSpPr>
          <p:nvPr>
            <p:ph type="body" idx="2"/>
          </p:nvPr>
        </p:nvSpPr>
        <p:spPr>
          <a:xfrm>
            <a:off x="685800" y="3124199"/>
            <a:ext cx="411480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1" name="Google Shape;61;p23"/>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23"/>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3"/>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4"/>
        <p:cNvGrpSpPr/>
        <p:nvPr/>
      </p:nvGrpSpPr>
      <p:grpSpPr>
        <a:xfrm>
          <a:off x="0" y="0"/>
          <a:ext cx="0" cy="0"/>
          <a:chOff x="0" y="0"/>
          <a:chExt cx="0" cy="0"/>
        </a:xfrm>
      </p:grpSpPr>
      <p:sp>
        <p:nvSpPr>
          <p:cNvPr id="65" name="Google Shape;65;p24"/>
          <p:cNvSpPr txBox="1">
            <a:spLocks noGrp="1"/>
          </p:cNvSpPr>
          <p:nvPr>
            <p:ph type="title"/>
          </p:nvPr>
        </p:nvSpPr>
        <p:spPr>
          <a:xfrm>
            <a:off x="685800" y="1524000"/>
            <a:ext cx="687324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4"/>
          <p:cNvSpPr>
            <a:spLocks noGrp="1"/>
          </p:cNvSpPr>
          <p:nvPr>
            <p:ph type="pic" idx="2"/>
          </p:nvPr>
        </p:nvSpPr>
        <p:spPr>
          <a:xfrm>
            <a:off x="7861238" y="751241"/>
            <a:ext cx="3644962" cy="546744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67" name="Google Shape;67;p24"/>
          <p:cNvSpPr txBox="1">
            <a:spLocks noGrp="1"/>
          </p:cNvSpPr>
          <p:nvPr>
            <p:ph type="body" idx="1"/>
          </p:nvPr>
        </p:nvSpPr>
        <p:spPr>
          <a:xfrm>
            <a:off x="685800" y="3124199"/>
            <a:ext cx="687324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8" name="Google Shape;68;p24"/>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24"/>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4"/>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pic>
        <p:nvPicPr>
          <p:cNvPr id="6" name="Google Shape;6;p15" descr="C0-HD-TOP.png"/>
          <p:cNvPicPr preferRelativeResize="0"/>
          <p:nvPr/>
        </p:nvPicPr>
        <p:blipFill rotWithShape="1">
          <a:blip r:embed="rId19">
            <a:alphaModFix/>
          </a:blip>
          <a:srcRect/>
          <a:stretch/>
        </p:blipFill>
        <p:spPr>
          <a:xfrm>
            <a:off x="0" y="0"/>
            <a:ext cx="12192000" cy="1441450"/>
          </a:xfrm>
          <a:prstGeom prst="rect">
            <a:avLst/>
          </a:prstGeom>
          <a:noFill/>
          <a:ln>
            <a:noFill/>
          </a:ln>
        </p:spPr>
      </p:pic>
      <p:sp>
        <p:nvSpPr>
          <p:cNvPr id="7" name="Google Shape;7;p1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marR="0" lvl="0" algn="r" rtl="0">
              <a:lnSpc>
                <a:spcPct val="90000"/>
              </a:lnSpc>
              <a:spcBef>
                <a:spcPts val="0"/>
              </a:spcBef>
              <a:spcAft>
                <a:spcPts val="0"/>
              </a:spcAft>
              <a:buClr>
                <a:schemeClr val="lt1"/>
              </a:buClr>
              <a:buSzPts val="40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9" name="Google Shape;9;p1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0" name="Google Shape;10;p1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1" name="Google Shape;11;p1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4.png"/><Relationship Id="rId2" Type="http://schemas.microsoft.com/office/2007/relationships/media" Target="../media/media1.m4a"/><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4.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4.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4.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13.m4a"/><Relationship Id="rId7" Type="http://schemas.openxmlformats.org/officeDocument/2006/relationships/image" Target="../media/image3.png"/><Relationship Id="rId2" Type="http://schemas.microsoft.com/office/2007/relationships/media" Target="../media/media13.m4a"/><Relationship Id="rId1" Type="http://schemas.openxmlformats.org/officeDocument/2006/relationships/tags" Target="../tags/tag10.xml"/><Relationship Id="rId6" Type="http://schemas.openxmlformats.org/officeDocument/2006/relationships/image" Target="../media/image10.png"/><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hyperlink" Target="https://boofuzz.readthedocs.io/en/stable/" TargetMode="External"/><Relationship Id="rId13" Type="http://schemas.openxmlformats.org/officeDocument/2006/relationships/hyperlink" Target="https://secapps.com/suite" TargetMode="External"/><Relationship Id="rId3" Type="http://schemas.openxmlformats.org/officeDocument/2006/relationships/audio" Target="../media/media14.m4a"/><Relationship Id="rId7" Type="http://schemas.openxmlformats.org/officeDocument/2006/relationships/hyperlink" Target="https://owasp.org/index.php/JBroFuzz" TargetMode="External"/><Relationship Id="rId12" Type="http://schemas.openxmlformats.org/officeDocument/2006/relationships/hyperlink" Target="http://gauntlt.org/" TargetMode="External"/><Relationship Id="rId2" Type="http://schemas.microsoft.com/office/2007/relationships/media" Target="../media/media14.m4a"/><Relationship Id="rId1" Type="http://schemas.openxmlformats.org/officeDocument/2006/relationships/tags" Target="../tags/tag11.xml"/><Relationship Id="rId6" Type="http://schemas.openxmlformats.org/officeDocument/2006/relationships/hyperlink" Target="https://dev.to/raghwendrasonu/security-testing-bdd-security-2oj8" TargetMode="External"/><Relationship Id="rId11" Type="http://schemas.openxmlformats.org/officeDocument/2006/relationships/hyperlink" Target="https://www.ibm.com/supply-chain/hcl-divestiture" TargetMode="External"/><Relationship Id="rId5" Type="http://schemas.openxmlformats.org/officeDocument/2006/relationships/notesSlide" Target="../notesSlides/notesSlide10.xml"/><Relationship Id="rId15" Type="http://schemas.openxmlformats.org/officeDocument/2006/relationships/image" Target="../media/image4.png"/><Relationship Id="rId10" Type="http://schemas.openxmlformats.org/officeDocument/2006/relationships/hyperlink" Target="https://www.arachni-scanner.com/" TargetMode="External"/><Relationship Id="rId4" Type="http://schemas.openxmlformats.org/officeDocument/2006/relationships/slideLayout" Target="../slideLayouts/slideLayout2.xml"/><Relationship Id="rId9" Type="http://schemas.openxmlformats.org/officeDocument/2006/relationships/hyperlink" Target="https://owasp.org/www-project-zap/" TargetMode="External"/><Relationship Id="rId1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audio" Target="../media/media15.m4a"/><Relationship Id="rId7" Type="http://schemas.openxmlformats.org/officeDocument/2006/relationships/image" Target="../media/image4.png"/><Relationship Id="rId2" Type="http://schemas.microsoft.com/office/2007/relationships/media" Target="../media/media15.m4a"/><Relationship Id="rId1" Type="http://schemas.openxmlformats.org/officeDocument/2006/relationships/tags" Target="../tags/tag12.xml"/><Relationship Id="rId6" Type="http://schemas.openxmlformats.org/officeDocument/2006/relationships/image" Target="../media/image3.png"/><Relationship Id="rId5" Type="http://schemas.openxmlformats.org/officeDocument/2006/relationships/notesSlide" Target="../notesSlides/notesSlide11.xml"/><Relationship Id="rId4"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audio" Target="../media/media16.m4a"/><Relationship Id="rId7" Type="http://schemas.openxmlformats.org/officeDocument/2006/relationships/hyperlink" Target="https://www.synopsys.com/blogs/software-security/code-sight-ide-plugin-sca/" TargetMode="External"/><Relationship Id="rId2" Type="http://schemas.microsoft.com/office/2007/relationships/media" Target="../media/media16.m4a"/><Relationship Id="rId1" Type="http://schemas.openxmlformats.org/officeDocument/2006/relationships/tags" Target="../tags/tag13.xml"/><Relationship Id="rId6" Type="http://schemas.openxmlformats.org/officeDocument/2006/relationships/hyperlink" Target="https://www.synopsys.com/software-integrity/solutions/devsecops.html" TargetMode="External"/><Relationship Id="rId5" Type="http://schemas.openxmlformats.org/officeDocument/2006/relationships/notesSlide" Target="../notesSlides/notesSlide12.xml"/><Relationship Id="rId4" Type="http://schemas.openxmlformats.org/officeDocument/2006/relationships/slideLayout" Target="../slideLayouts/slideLayout2.xml"/><Relationship Id="rId9" Type="http://schemas.openxmlformats.org/officeDocument/2006/relationships/image" Target="../media/image4.png"/></Relationships>
</file>

<file path=ppt/slides/_rels/slide17.xml.rels><?xml version="1.0" encoding="UTF-8" standalone="yes"?>
<Relationships xmlns="http://schemas.openxmlformats.org/package/2006/relationships"><Relationship Id="rId3" Type="http://schemas.openxmlformats.org/officeDocument/2006/relationships/audio" Target="../media/media17.m4a"/><Relationship Id="rId7" Type="http://schemas.openxmlformats.org/officeDocument/2006/relationships/image" Target="../media/image4.png"/><Relationship Id="rId2" Type="http://schemas.microsoft.com/office/2007/relationships/media" Target="../media/media17.m4a"/><Relationship Id="rId1" Type="http://schemas.openxmlformats.org/officeDocument/2006/relationships/tags" Target="../tags/tag14.xml"/><Relationship Id="rId6" Type="http://schemas.openxmlformats.org/officeDocument/2006/relationships/image" Target="../media/image3.png"/><Relationship Id="rId5" Type="http://schemas.openxmlformats.org/officeDocument/2006/relationships/notesSlide" Target="../notesSlides/notesSlide13.xml"/><Relationship Id="rId4"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8" Type="http://schemas.openxmlformats.org/officeDocument/2006/relationships/hyperlink" Target="https://www.checkmarx.com/blog/9-secure-coding-practices-you-cant-ignore/" TargetMode="External"/><Relationship Id="rId3" Type="http://schemas.openxmlformats.org/officeDocument/2006/relationships/audio" Target="../media/media18.m4a"/><Relationship Id="rId7" Type="http://schemas.openxmlformats.org/officeDocument/2006/relationships/hyperlink" Target="https://wiki.sei.cmu.edu/confluence/display/seccode/Top+10+Secure+Coding+Practices" TargetMode="External"/><Relationship Id="rId12" Type="http://schemas.openxmlformats.org/officeDocument/2006/relationships/image" Target="../media/image4.png"/><Relationship Id="rId2" Type="http://schemas.microsoft.com/office/2007/relationships/media" Target="../media/media18.m4a"/><Relationship Id="rId1" Type="http://schemas.openxmlformats.org/officeDocument/2006/relationships/tags" Target="../tags/tag15.xml"/><Relationship Id="rId6" Type="http://schemas.openxmlformats.org/officeDocument/2006/relationships/hyperlink" Target="https://wiki.sei.cmu.edu/confluence/pages/viewpage.action?pageId=88046682" TargetMode="External"/><Relationship Id="rId11" Type="http://schemas.openxmlformats.org/officeDocument/2006/relationships/image" Target="../media/image3.png"/><Relationship Id="rId5" Type="http://schemas.openxmlformats.org/officeDocument/2006/relationships/notesSlide" Target="../notesSlides/notesSlide14.xml"/><Relationship Id="rId10" Type="http://schemas.openxmlformats.org/officeDocument/2006/relationships/hyperlink" Target="https://www.plutora.com/blog/devsecops-guide" TargetMode="External"/><Relationship Id="rId4" Type="http://schemas.openxmlformats.org/officeDocument/2006/relationships/slideLayout" Target="../slideLayouts/slideLayout2.xml"/><Relationship Id="rId9" Type="http://schemas.openxmlformats.org/officeDocument/2006/relationships/hyperlink" Target="https://techbeacon.com/security/6-devsecops-best-practices-automate-early-often" TargetMode="External"/></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2.m4a"/><Relationship Id="rId7" Type="http://schemas.openxmlformats.org/officeDocument/2006/relationships/image" Target="../media/image3.png"/><Relationship Id="rId2" Type="http://schemas.microsoft.com/office/2007/relationships/media" Target="../media/media2.m4a"/><Relationship Id="rId1" Type="http://schemas.openxmlformats.org/officeDocument/2006/relationships/tags" Target="../tags/tag3.xml"/><Relationship Id="rId6" Type="http://schemas.openxmlformats.org/officeDocument/2006/relationships/image" Target="../media/image5.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hyperlink" Target="https://wiki.sei.cmu.edu/confluence/display/c/BB.+Definitions#BB.Definitions-undefinedbehavior" TargetMode="External"/><Relationship Id="rId3" Type="http://schemas.openxmlformats.org/officeDocument/2006/relationships/audio" Target="../media/media3.m4a"/><Relationship Id="rId7" Type="http://schemas.openxmlformats.org/officeDocument/2006/relationships/hyperlink" Target="https://wiki.sei.cmu.edu/confluence/display/cplusplus/BB.+Definitions#BB.Definitions-denial-of-service" TargetMode="External"/><Relationship Id="rId2" Type="http://schemas.microsoft.com/office/2007/relationships/media" Target="../media/media3.m4a"/><Relationship Id="rId1" Type="http://schemas.openxmlformats.org/officeDocument/2006/relationships/tags" Target="../tags/tag4.xml"/><Relationship Id="rId6" Type="http://schemas.openxmlformats.org/officeDocument/2006/relationships/hyperlink" Target="https://wiki.sei.cmu.edu/confluence/display/c/BB.+Definitions#BB.Definitions-vulnerability" TargetMode="External"/><Relationship Id="rId11" Type="http://schemas.openxmlformats.org/officeDocument/2006/relationships/image" Target="../media/image4.png"/><Relationship Id="rId5" Type="http://schemas.openxmlformats.org/officeDocument/2006/relationships/notesSlide" Target="../notesSlides/notesSlide3.xml"/><Relationship Id="rId10" Type="http://schemas.openxmlformats.org/officeDocument/2006/relationships/image" Target="../media/image3.png"/><Relationship Id="rId4" Type="http://schemas.openxmlformats.org/officeDocument/2006/relationships/slideLayout" Target="../slideLayouts/slideLayout2.xml"/><Relationship Id="rId9" Type="http://schemas.openxmlformats.org/officeDocument/2006/relationships/hyperlink" Target="https://wiki.sei.cmu.edu/confluence/display/cplusplus/BB.+Definitions#BB.Definitions-undefinedbehavior" TargetMode="Externa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4.png"/><Relationship Id="rId2" Type="http://schemas.microsoft.com/office/2007/relationships/media" Target="../media/media4.m4a"/><Relationship Id="rId1" Type="http://schemas.openxmlformats.org/officeDocument/2006/relationships/tags" Target="../tags/tag5.xml"/><Relationship Id="rId6" Type="http://schemas.openxmlformats.org/officeDocument/2006/relationships/image" Target="../media/image3.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7" Type="http://schemas.openxmlformats.org/officeDocument/2006/relationships/image" Target="../media/image4.png"/><Relationship Id="rId2" Type="http://schemas.microsoft.com/office/2007/relationships/media" Target="../media/media5.m4a"/><Relationship Id="rId1" Type="http://schemas.openxmlformats.org/officeDocument/2006/relationships/tags" Target="../tags/tag6.xml"/><Relationship Id="rId6" Type="http://schemas.openxmlformats.org/officeDocument/2006/relationships/image" Target="../media/image3.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7" Type="http://schemas.openxmlformats.org/officeDocument/2006/relationships/image" Target="../media/image4.png"/><Relationship Id="rId2" Type="http://schemas.microsoft.com/office/2007/relationships/media" Target="../media/media6.m4a"/><Relationship Id="rId1" Type="http://schemas.openxmlformats.org/officeDocument/2006/relationships/tags" Target="../tags/tag7.xml"/><Relationship Id="rId6" Type="http://schemas.openxmlformats.org/officeDocument/2006/relationships/image" Target="../media/image3.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7" Type="http://schemas.openxmlformats.org/officeDocument/2006/relationships/image" Target="../media/image4.png"/><Relationship Id="rId2" Type="http://schemas.microsoft.com/office/2007/relationships/media" Target="../media/media7.m4a"/><Relationship Id="rId1" Type="http://schemas.openxmlformats.org/officeDocument/2006/relationships/tags" Target="../tags/tag8.xml"/><Relationship Id="rId6" Type="http://schemas.openxmlformats.org/officeDocument/2006/relationships/image" Target="../media/image3.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audio" Target="../media/media8.m4a"/><Relationship Id="rId7" Type="http://schemas.openxmlformats.org/officeDocument/2006/relationships/image" Target="../media/image4.png"/><Relationship Id="rId2" Type="http://schemas.microsoft.com/office/2007/relationships/media" Target="../media/media8.m4a"/><Relationship Id="rId1" Type="http://schemas.openxmlformats.org/officeDocument/2006/relationships/tags" Target="../tags/tag9.xml"/><Relationship Id="rId6" Type="http://schemas.openxmlformats.org/officeDocument/2006/relationships/image" Target="../media/image3.png"/><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4.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6000"/>
              <a:buFont typeface="Century Gothic"/>
              <a:buNone/>
            </a:pPr>
            <a:r>
              <a:rPr lang="en-US"/>
              <a:t>Green Pace</a:t>
            </a:r>
            <a:endParaRPr/>
          </a:p>
        </p:txBody>
      </p:sp>
      <p:sp>
        <p:nvSpPr>
          <p:cNvPr id="145" name="Google Shape;145;p1"/>
          <p:cNvSpPr txBox="1">
            <a:spLocks noGrp="1"/>
          </p:cNvSpPr>
          <p:nvPr>
            <p:ph type="subTitle" idx="1"/>
          </p:nvPr>
        </p:nvSpPr>
        <p:spPr>
          <a:xfrm>
            <a:off x="1371600" y="3632200"/>
            <a:ext cx="9448800" cy="1561592"/>
          </a:xfrm>
          <a:prstGeom prst="rect">
            <a:avLst/>
          </a:prstGeom>
          <a:noFill/>
          <a:ln>
            <a:noFill/>
          </a:ln>
        </p:spPr>
        <p:txBody>
          <a:bodyPr spcFirstLastPara="1" wrap="square" lIns="91425" tIns="45700" rIns="91425" bIns="45700" anchor="t" anchorCtr="0">
            <a:normAutofit/>
          </a:bodyPr>
          <a:lstStyle/>
          <a:p>
            <a:pPr marL="0" lvl="0" indent="0" algn="l" rtl="0">
              <a:lnSpc>
                <a:spcPct val="70000"/>
              </a:lnSpc>
              <a:spcBef>
                <a:spcPts val="0"/>
              </a:spcBef>
              <a:spcAft>
                <a:spcPts val="0"/>
              </a:spcAft>
              <a:buClr>
                <a:schemeClr val="lt1"/>
              </a:buClr>
              <a:buSzPts val="1850"/>
              <a:buNone/>
            </a:pPr>
            <a:r>
              <a:rPr lang="en-US" sz="1850" dirty="0"/>
              <a:t>Security Policy Presentation</a:t>
            </a:r>
            <a:endParaRPr dirty="0"/>
          </a:p>
          <a:p>
            <a:pPr marL="0" lvl="0" indent="0" algn="l" rtl="0">
              <a:lnSpc>
                <a:spcPct val="70000"/>
              </a:lnSpc>
              <a:spcBef>
                <a:spcPts val="1000"/>
              </a:spcBef>
              <a:spcAft>
                <a:spcPts val="0"/>
              </a:spcAft>
              <a:buClr>
                <a:schemeClr val="lt1"/>
              </a:buClr>
              <a:buSzPts val="1850"/>
              <a:buNone/>
            </a:pPr>
            <a:r>
              <a:rPr lang="en-US" sz="1850" dirty="0"/>
              <a:t>Developer: </a:t>
            </a:r>
            <a:r>
              <a:rPr lang="en-US" sz="1850" i="1" dirty="0"/>
              <a:t>Janera Dobson</a:t>
            </a:r>
            <a:endParaRPr dirty="0"/>
          </a:p>
          <a:p>
            <a:pPr marL="0" lvl="0" indent="0" algn="l" rtl="0">
              <a:lnSpc>
                <a:spcPct val="70000"/>
              </a:lnSpc>
              <a:spcBef>
                <a:spcPts val="1000"/>
              </a:spcBef>
              <a:spcAft>
                <a:spcPts val="0"/>
              </a:spcAft>
              <a:buClr>
                <a:schemeClr val="lt1"/>
              </a:buClr>
              <a:buSzPts val="1850"/>
              <a:buNone/>
            </a:pPr>
            <a:endParaRPr sz="1850" i="1" dirty="0"/>
          </a:p>
          <a:p>
            <a:pPr marL="0" lvl="0" indent="0" algn="l" rtl="0">
              <a:lnSpc>
                <a:spcPct val="70000"/>
              </a:lnSpc>
              <a:spcBef>
                <a:spcPts val="1000"/>
              </a:spcBef>
              <a:spcAft>
                <a:spcPts val="0"/>
              </a:spcAft>
              <a:buSzPts val="1850"/>
              <a:buNone/>
            </a:pPr>
            <a:r>
              <a:rPr lang="en-US" dirty="0"/>
              <a:t>CS-405-H4736 Secure Coding 21EW4</a:t>
            </a:r>
            <a:endParaRPr i="1" dirty="0"/>
          </a:p>
        </p:txBody>
      </p:sp>
      <p:pic>
        <p:nvPicPr>
          <p:cNvPr id="146" name="Google Shape;146;p1" descr="Green Pace logo"/>
          <p:cNvPicPr preferRelativeResize="0"/>
          <p:nvPr/>
        </p:nvPicPr>
        <p:blipFill>
          <a:blip r:embed="rId6">
            <a:alphaModFix/>
          </a:blip>
          <a:stretch>
            <a:fillRect/>
          </a:stretch>
        </p:blipFill>
        <p:spPr>
          <a:xfrm>
            <a:off x="7440774" y="659854"/>
            <a:ext cx="2921424" cy="3786772"/>
          </a:xfrm>
          <a:prstGeom prst="rect">
            <a:avLst/>
          </a:prstGeom>
          <a:noFill/>
          <a:ln>
            <a:noFill/>
          </a:ln>
        </p:spPr>
      </p:pic>
      <p:pic>
        <p:nvPicPr>
          <p:cNvPr id="6" name="Audio Recording Apr 18, 2021 at 12:58:32 PM" descr="Audio Recording Apr 18, 2021 at 12:58:32 PM">
            <a:hlinkClick r:id="" action="ppaction://media"/>
            <a:extLst>
              <a:ext uri="{FF2B5EF4-FFF2-40B4-BE49-F238E27FC236}">
                <a16:creationId xmlns:a16="http://schemas.microsoft.com/office/drawing/2014/main" id="{AFD7160A-20E4-CC4E-9C07-E083818FDA98}"/>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326648" y="5991772"/>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176"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04E480-72CA-7D49-B8FF-CA5F34069E71}"/>
              </a:ext>
            </a:extLst>
          </p:cNvPr>
          <p:cNvSpPr>
            <a:spLocks noGrp="1"/>
          </p:cNvSpPr>
          <p:nvPr>
            <p:ph type="title"/>
          </p:nvPr>
        </p:nvSpPr>
        <p:spPr/>
        <p:txBody>
          <a:bodyPr>
            <a:normAutofit/>
          </a:bodyPr>
          <a:lstStyle/>
          <a:p>
            <a:r>
              <a:rPr lang="en-US" sz="3200" dirty="0"/>
              <a:t>Would ”SECURECODE” be considered a valid length of Characters?</a:t>
            </a:r>
          </a:p>
        </p:txBody>
      </p:sp>
      <p:sp>
        <p:nvSpPr>
          <p:cNvPr id="3" name="Text Placeholder 2">
            <a:extLst>
              <a:ext uri="{FF2B5EF4-FFF2-40B4-BE49-F238E27FC236}">
                <a16:creationId xmlns:a16="http://schemas.microsoft.com/office/drawing/2014/main" id="{88486177-A677-5744-A5FF-292712EBBC94}"/>
              </a:ext>
            </a:extLst>
          </p:cNvPr>
          <p:cNvSpPr>
            <a:spLocks noGrp="1"/>
          </p:cNvSpPr>
          <p:nvPr>
            <p:ph type="body" idx="1"/>
          </p:nvPr>
        </p:nvSpPr>
        <p:spPr/>
        <p:txBody>
          <a:bodyPr/>
          <a:lstStyle/>
          <a:p>
            <a:r>
              <a:rPr lang="en-US" sz="1200" dirty="0"/>
              <a:t>SECURECODE     (Valid because Length of Characters is 10 which is within Limits i.e. 12 and No White Space)</a:t>
            </a:r>
          </a:p>
          <a:p>
            <a:pPr marL="114300" indent="0">
              <a:buNone/>
            </a:pPr>
            <a:endParaRPr lang="en-US" sz="1200" dirty="0"/>
          </a:p>
          <a:p>
            <a:endParaRPr lang="en-US" sz="2400" dirty="0"/>
          </a:p>
          <a:p>
            <a:endParaRPr lang="en-US" dirty="0"/>
          </a:p>
        </p:txBody>
      </p:sp>
      <p:pic>
        <p:nvPicPr>
          <p:cNvPr id="5" name="Picture 4" descr="A picture containing text, screenshot, monitor, screen&#10;&#10;Description automatically generated">
            <a:extLst>
              <a:ext uri="{FF2B5EF4-FFF2-40B4-BE49-F238E27FC236}">
                <a16:creationId xmlns:a16="http://schemas.microsoft.com/office/drawing/2014/main" id="{733F35F3-90BC-BB42-84C6-80904771385B}"/>
              </a:ext>
            </a:extLst>
          </p:cNvPr>
          <p:cNvPicPr>
            <a:picLocks noChangeAspect="1"/>
          </p:cNvPicPr>
          <p:nvPr/>
        </p:nvPicPr>
        <p:blipFill>
          <a:blip r:embed="rId4"/>
          <a:stretch>
            <a:fillRect/>
          </a:stretch>
        </p:blipFill>
        <p:spPr>
          <a:xfrm>
            <a:off x="762000" y="2585544"/>
            <a:ext cx="10221310" cy="4035903"/>
          </a:xfrm>
          <a:prstGeom prst="rect">
            <a:avLst/>
          </a:prstGeom>
        </p:spPr>
      </p:pic>
      <p:pic>
        <p:nvPicPr>
          <p:cNvPr id="6" name="Audio Recording Apr 18, 2021 at 1:33:39 PM" descr="Audio Recording Apr 18, 2021 at 1:33:39 PM">
            <a:hlinkClick r:id="" action="ppaction://media"/>
            <a:extLst>
              <a:ext uri="{FF2B5EF4-FFF2-40B4-BE49-F238E27FC236}">
                <a16:creationId xmlns:a16="http://schemas.microsoft.com/office/drawing/2014/main" id="{F88E9946-9488-B745-9668-F7E89785E2D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76000" y="5895357"/>
            <a:ext cx="812800" cy="812800"/>
          </a:xfrm>
          <a:prstGeom prst="rect">
            <a:avLst/>
          </a:prstGeom>
        </p:spPr>
      </p:pic>
    </p:spTree>
    <p:extLst>
      <p:ext uri="{BB962C8B-B14F-4D97-AF65-F5344CB8AC3E}">
        <p14:creationId xmlns:p14="http://schemas.microsoft.com/office/powerpoint/2010/main" val="9281903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048"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DC2E95-44CA-4344-B9B1-E1B173E46374}"/>
              </a:ext>
            </a:extLst>
          </p:cNvPr>
          <p:cNvSpPr>
            <a:spLocks noGrp="1"/>
          </p:cNvSpPr>
          <p:nvPr>
            <p:ph type="title"/>
          </p:nvPr>
        </p:nvSpPr>
        <p:spPr/>
        <p:txBody>
          <a:bodyPr>
            <a:normAutofit/>
          </a:bodyPr>
          <a:lstStyle/>
          <a:p>
            <a:r>
              <a:rPr lang="en-US" sz="3200" dirty="0"/>
              <a:t>Would ”SECURE CODING” be considered a valid length of Characters?</a:t>
            </a:r>
          </a:p>
        </p:txBody>
      </p:sp>
      <p:sp>
        <p:nvSpPr>
          <p:cNvPr id="3" name="Text Placeholder 2">
            <a:extLst>
              <a:ext uri="{FF2B5EF4-FFF2-40B4-BE49-F238E27FC236}">
                <a16:creationId xmlns:a16="http://schemas.microsoft.com/office/drawing/2014/main" id="{9BBCC1E6-8116-FF48-B440-67F9C4905957}"/>
              </a:ext>
            </a:extLst>
          </p:cNvPr>
          <p:cNvSpPr>
            <a:spLocks noGrp="1"/>
          </p:cNvSpPr>
          <p:nvPr>
            <p:ph type="body" idx="1"/>
          </p:nvPr>
        </p:nvSpPr>
        <p:spPr/>
        <p:txBody>
          <a:bodyPr/>
          <a:lstStyle/>
          <a:p>
            <a:r>
              <a:rPr lang="en-US" sz="1800" dirty="0"/>
              <a:t>SECURE CODING     (Invalid because it contains White Space)</a:t>
            </a:r>
          </a:p>
          <a:p>
            <a:pPr marL="114300" indent="0">
              <a:buNone/>
            </a:pPr>
            <a:endParaRPr lang="en-US" sz="2400" dirty="0"/>
          </a:p>
          <a:p>
            <a:pPr marL="114300" indent="0">
              <a:buNone/>
            </a:pPr>
            <a:endParaRPr lang="en-US" sz="2400" dirty="0"/>
          </a:p>
          <a:p>
            <a:pPr marL="114300" indent="0">
              <a:buNone/>
            </a:pPr>
            <a:endParaRPr lang="en-US" dirty="0"/>
          </a:p>
        </p:txBody>
      </p:sp>
      <p:pic>
        <p:nvPicPr>
          <p:cNvPr id="9" name="Picture 8" descr="A picture containing text, screenshot, monitor, screen&#10;&#10;Description automatically generated">
            <a:extLst>
              <a:ext uri="{FF2B5EF4-FFF2-40B4-BE49-F238E27FC236}">
                <a16:creationId xmlns:a16="http://schemas.microsoft.com/office/drawing/2014/main" id="{9FA2A21A-AA6A-6D41-82DF-76AF10AA65E3}"/>
              </a:ext>
            </a:extLst>
          </p:cNvPr>
          <p:cNvPicPr>
            <a:picLocks noChangeAspect="1"/>
          </p:cNvPicPr>
          <p:nvPr/>
        </p:nvPicPr>
        <p:blipFill>
          <a:blip r:embed="rId4"/>
          <a:stretch>
            <a:fillRect/>
          </a:stretch>
        </p:blipFill>
        <p:spPr>
          <a:xfrm>
            <a:off x="609600" y="2681416"/>
            <a:ext cx="10972800" cy="3898060"/>
          </a:xfrm>
          <a:prstGeom prst="rect">
            <a:avLst/>
          </a:prstGeom>
        </p:spPr>
      </p:pic>
      <p:pic>
        <p:nvPicPr>
          <p:cNvPr id="10" name="Audio Recording Apr 18, 2021 at 1:34:27 PM" descr="Audio Recording Apr 18, 2021 at 1:34:27 PM">
            <a:hlinkClick r:id="" action="ppaction://media"/>
            <a:extLst>
              <a:ext uri="{FF2B5EF4-FFF2-40B4-BE49-F238E27FC236}">
                <a16:creationId xmlns:a16="http://schemas.microsoft.com/office/drawing/2014/main" id="{7185245E-E852-7A40-8498-BA75FE4C440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79200" y="6010982"/>
            <a:ext cx="812800" cy="812800"/>
          </a:xfrm>
          <a:prstGeom prst="rect">
            <a:avLst/>
          </a:prstGeom>
        </p:spPr>
      </p:pic>
    </p:spTree>
    <p:extLst>
      <p:ext uri="{BB962C8B-B14F-4D97-AF65-F5344CB8AC3E}">
        <p14:creationId xmlns:p14="http://schemas.microsoft.com/office/powerpoint/2010/main" val="2930942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840"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0"/>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1C136A-0A03-8F4D-BD67-03609B38288D}"/>
              </a:ext>
            </a:extLst>
          </p:cNvPr>
          <p:cNvSpPr>
            <a:spLocks noGrp="1"/>
          </p:cNvSpPr>
          <p:nvPr>
            <p:ph type="title"/>
          </p:nvPr>
        </p:nvSpPr>
        <p:spPr/>
        <p:txBody>
          <a:bodyPr>
            <a:normAutofit/>
          </a:bodyPr>
          <a:lstStyle/>
          <a:p>
            <a:r>
              <a:rPr lang="en-US" sz="3200" dirty="0"/>
              <a:t>Would ”405SECURECODING” be considered a valid length of Characters?</a:t>
            </a:r>
          </a:p>
        </p:txBody>
      </p:sp>
      <p:sp>
        <p:nvSpPr>
          <p:cNvPr id="3" name="Text Placeholder 2">
            <a:extLst>
              <a:ext uri="{FF2B5EF4-FFF2-40B4-BE49-F238E27FC236}">
                <a16:creationId xmlns:a16="http://schemas.microsoft.com/office/drawing/2014/main" id="{ACA66DC9-3F66-D943-80AD-9B214E7807A0}"/>
              </a:ext>
            </a:extLst>
          </p:cNvPr>
          <p:cNvSpPr>
            <a:spLocks noGrp="1"/>
          </p:cNvSpPr>
          <p:nvPr>
            <p:ph type="body" idx="1"/>
          </p:nvPr>
        </p:nvSpPr>
        <p:spPr/>
        <p:txBody>
          <a:bodyPr>
            <a:normAutofit/>
          </a:bodyPr>
          <a:lstStyle/>
          <a:p>
            <a:r>
              <a:rPr lang="en-US" sz="1600" dirty="0"/>
              <a:t>405SECURECODING (Invalid because Length of Characters is 15 which is beyond Limits i.e. 12 )</a:t>
            </a:r>
          </a:p>
          <a:p>
            <a:pPr marL="114300" indent="0">
              <a:buNone/>
            </a:pPr>
            <a:endParaRPr lang="en-US" sz="1800" dirty="0"/>
          </a:p>
        </p:txBody>
      </p:sp>
      <p:pic>
        <p:nvPicPr>
          <p:cNvPr id="5" name="Picture 4" descr="A picture containing text, monitor, screenshot, television&#10;&#10;Description automatically generated">
            <a:extLst>
              <a:ext uri="{FF2B5EF4-FFF2-40B4-BE49-F238E27FC236}">
                <a16:creationId xmlns:a16="http://schemas.microsoft.com/office/drawing/2014/main" id="{DFBD9D39-B912-9642-982B-2F80D5C8C5FF}"/>
              </a:ext>
            </a:extLst>
          </p:cNvPr>
          <p:cNvPicPr>
            <a:picLocks noChangeAspect="1"/>
          </p:cNvPicPr>
          <p:nvPr/>
        </p:nvPicPr>
        <p:blipFill>
          <a:blip r:embed="rId4"/>
          <a:stretch>
            <a:fillRect/>
          </a:stretch>
        </p:blipFill>
        <p:spPr>
          <a:xfrm>
            <a:off x="1680519" y="2624887"/>
            <a:ext cx="9514703" cy="4024125"/>
          </a:xfrm>
          <a:prstGeom prst="rect">
            <a:avLst/>
          </a:prstGeom>
        </p:spPr>
      </p:pic>
      <p:pic>
        <p:nvPicPr>
          <p:cNvPr id="6" name="Audio Recording Apr 18, 2021 at 1:37:46 PM" descr="Audio Recording Apr 18, 2021 at 1:37:46 PM">
            <a:hlinkClick r:id="" action="ppaction://media"/>
            <a:extLst>
              <a:ext uri="{FF2B5EF4-FFF2-40B4-BE49-F238E27FC236}">
                <a16:creationId xmlns:a16="http://schemas.microsoft.com/office/drawing/2014/main" id="{7D2649E9-8419-E746-AD32-D082DD460AA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55289" y="5949444"/>
            <a:ext cx="812800" cy="812800"/>
          </a:xfrm>
          <a:prstGeom prst="rect">
            <a:avLst/>
          </a:prstGeom>
        </p:spPr>
      </p:pic>
    </p:spTree>
    <p:extLst>
      <p:ext uri="{BB962C8B-B14F-4D97-AF65-F5344CB8AC3E}">
        <p14:creationId xmlns:p14="http://schemas.microsoft.com/office/powerpoint/2010/main" val="41046262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448"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AUTOMATION SUMMARY</a:t>
            </a:r>
            <a:endParaRPr/>
          </a:p>
        </p:txBody>
      </p:sp>
      <p:pic>
        <p:nvPicPr>
          <p:cNvPr id="203" name="Google Shape;203;p9" descr="The illustration shows a figure eight or infinity symbol to illustrate that the cycle of development is continuous. It starts with assessing and planning, to designing and building with DevSecOps in the center of the continuous loop to maintain system integrity and then make additional changes to make it more secure." title="DevSec Ops Toolchain Diagram"/>
          <p:cNvPicPr preferRelativeResize="0">
            <a:picLocks noGrp="1"/>
          </p:cNvPicPr>
          <p:nvPr>
            <p:ph type="body" idx="1"/>
          </p:nvPr>
        </p:nvPicPr>
        <p:blipFill rotWithShape="1">
          <a:blip r:embed="rId6">
            <a:alphaModFix/>
          </a:blip>
          <a:srcRect/>
          <a:stretch/>
        </p:blipFill>
        <p:spPr>
          <a:xfrm>
            <a:off x="2127250" y="2199481"/>
            <a:ext cx="7937500" cy="4013200"/>
          </a:xfrm>
          <a:prstGeom prst="rect">
            <a:avLst/>
          </a:prstGeom>
          <a:noFill/>
          <a:ln>
            <a:noFill/>
          </a:ln>
        </p:spPr>
      </p:pic>
      <p:pic>
        <p:nvPicPr>
          <p:cNvPr id="204" name="Google Shape;204;p9"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2" name="Audio Recording Apr 18, 2021 at 1:39:34 PM" descr="Audio Recording Apr 18, 2021 at 1:39:34 PM">
            <a:hlinkClick r:id="" action="ppaction://media"/>
            <a:extLst>
              <a:ext uri="{FF2B5EF4-FFF2-40B4-BE49-F238E27FC236}">
                <a16:creationId xmlns:a16="http://schemas.microsoft.com/office/drawing/2014/main" id="{5E82158B-5B65-684B-B53A-9B9C673E6E90}"/>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0201384" y="5608738"/>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148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0"/>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TOOLS</a:t>
            </a:r>
            <a:endParaRPr/>
          </a:p>
        </p:txBody>
      </p:sp>
      <p:sp>
        <p:nvSpPr>
          <p:cNvPr id="210" name="Google Shape;210;p10"/>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fontScale="62500" lnSpcReduction="20000"/>
          </a:bodyPr>
          <a:lstStyle/>
          <a:p>
            <a:r>
              <a:rPr lang="en-US" sz="2000" dirty="0" err="1"/>
              <a:t>DevSecOps</a:t>
            </a:r>
            <a:r>
              <a:rPr lang="en-US" sz="2000" dirty="0"/>
              <a:t> aims to change that assumption. </a:t>
            </a:r>
            <a:r>
              <a:rPr lang="en-US" sz="2000" dirty="0" err="1"/>
              <a:t>DevSecOps</a:t>
            </a:r>
            <a:r>
              <a:rPr lang="en-US" sz="2000" dirty="0"/>
              <a:t> is a way of approaching IT security with an "everyone is responsible for security" mindset. It involves injecting security practices into an organization's DevOps pipeline. The goal is to incorporate security into all stages of the software development workflow. That's contradictory to its predecessor development models—</a:t>
            </a:r>
            <a:r>
              <a:rPr lang="en-US" sz="2000" dirty="0" err="1"/>
              <a:t>DevSecOps</a:t>
            </a:r>
            <a:r>
              <a:rPr lang="en-US" sz="2000" dirty="0"/>
              <a:t> means you're not saving security for the final stages of the SDLC. </a:t>
            </a:r>
            <a:r>
              <a:rPr lang="en-US" sz="2000" dirty="0" err="1"/>
              <a:t>DevSecOps</a:t>
            </a:r>
            <a:r>
              <a:rPr lang="en-US" sz="2000" dirty="0"/>
              <a:t> is based on the principle of DevOps, which will help your case for making the switch. And doing so will enable you to bring together proficient individuals from across different technical disciplines to enhance your existing security processes.</a:t>
            </a:r>
          </a:p>
          <a:p>
            <a:r>
              <a:rPr lang="en-US" dirty="0"/>
              <a:t>In </a:t>
            </a:r>
            <a:r>
              <a:rPr lang="en-US" dirty="0" err="1"/>
              <a:t>DevSecOps</a:t>
            </a:r>
            <a:r>
              <a:rPr lang="en-US" dirty="0"/>
              <a:t>, specific security checks are applied in each phase.</a:t>
            </a:r>
          </a:p>
          <a:p>
            <a:pPr lvl="1"/>
            <a:r>
              <a:rPr lang="en-US" b="1" dirty="0"/>
              <a:t>Plan:</a:t>
            </a:r>
            <a:r>
              <a:rPr lang="en-US" dirty="0"/>
              <a:t> Execute security analysis and create a test plan to determine scenarios for where, how, and when testing will be done.</a:t>
            </a:r>
          </a:p>
          <a:p>
            <a:pPr lvl="1"/>
            <a:r>
              <a:rPr lang="en-US" b="1" dirty="0"/>
              <a:t>Code:</a:t>
            </a:r>
            <a:r>
              <a:rPr lang="en-US" dirty="0"/>
              <a:t> Deploy linting tools and Git controls to secure passwords and API keys.</a:t>
            </a:r>
          </a:p>
          <a:p>
            <a:pPr lvl="1"/>
            <a:r>
              <a:rPr lang="en-US" b="1" dirty="0"/>
              <a:t>Build:</a:t>
            </a:r>
            <a:r>
              <a:rPr lang="en-US" dirty="0"/>
              <a:t> While building code for execution, incorporate static application security testing (SAST) tools to track down flaws in code before deploying to production. These tools are specific to programming languages.</a:t>
            </a:r>
          </a:p>
          <a:p>
            <a:pPr lvl="1"/>
            <a:r>
              <a:rPr lang="en-US" b="1" dirty="0"/>
              <a:t>Test:</a:t>
            </a:r>
            <a:r>
              <a:rPr lang="en-US" dirty="0"/>
              <a:t> Use dynamic application security testing (DAST) tools to test your application while in runtime. These tools can detect errors associated with user authentication, authorization, SQL injection, and API-related endpoints.</a:t>
            </a:r>
          </a:p>
          <a:p>
            <a:pPr lvl="1"/>
            <a:r>
              <a:rPr lang="en-US" b="1" dirty="0"/>
              <a:t>Release:</a:t>
            </a:r>
            <a:r>
              <a:rPr lang="en-US" dirty="0"/>
              <a:t> Just before releasing the application, employ security analysis tools to perform thorough penetration testing and vulnerability scanning.</a:t>
            </a:r>
          </a:p>
          <a:p>
            <a:pPr lvl="1"/>
            <a:r>
              <a:rPr lang="en-US" b="1" dirty="0"/>
              <a:t>Deploy:</a:t>
            </a:r>
            <a:r>
              <a:rPr lang="en-US" dirty="0"/>
              <a:t> After completing the above tests in runtime, send a secure build to production for final deployment.</a:t>
            </a:r>
          </a:p>
          <a:p>
            <a:pPr marL="685800" lvl="1" indent="-228600">
              <a:buSzPts val="2000"/>
            </a:pPr>
            <a:r>
              <a:rPr lang="en-US" dirty="0"/>
              <a:t>Tools are available for every phase of the SDLC. Some are commercial products, but most are open source and paid testing tools available, which offer a variety of functionality and support for language ecosystems, including </a:t>
            </a:r>
            <a:r>
              <a:rPr lang="en-US" dirty="0">
                <a:hlinkClick r:id="rId6"/>
              </a:rPr>
              <a:t>BDD Automated Security Tests</a:t>
            </a:r>
            <a:r>
              <a:rPr lang="en-US" dirty="0"/>
              <a:t>, </a:t>
            </a:r>
            <a:r>
              <a:rPr lang="en-US" dirty="0">
                <a:hlinkClick r:id="rId7"/>
              </a:rPr>
              <a:t>JBroFuzz</a:t>
            </a:r>
            <a:r>
              <a:rPr lang="en-US" dirty="0"/>
              <a:t>, </a:t>
            </a:r>
            <a:r>
              <a:rPr lang="en-US" dirty="0">
                <a:hlinkClick r:id="rId8"/>
              </a:rPr>
              <a:t>Boofuzz</a:t>
            </a:r>
            <a:r>
              <a:rPr lang="en-US" dirty="0"/>
              <a:t>, </a:t>
            </a:r>
            <a:r>
              <a:rPr lang="en-US" dirty="0">
                <a:hlinkClick r:id="rId9"/>
              </a:rPr>
              <a:t>OWASP ZAP</a:t>
            </a:r>
            <a:r>
              <a:rPr lang="en-US" dirty="0"/>
              <a:t>, </a:t>
            </a:r>
            <a:r>
              <a:rPr lang="en-US" dirty="0">
                <a:hlinkClick r:id="rId10"/>
              </a:rPr>
              <a:t>Arachi</a:t>
            </a:r>
            <a:r>
              <a:rPr lang="en-US" dirty="0"/>
              <a:t>, </a:t>
            </a:r>
            <a:r>
              <a:rPr lang="en-US" dirty="0">
                <a:hlinkClick r:id="rId11"/>
              </a:rPr>
              <a:t>IBM AppScan</a:t>
            </a:r>
            <a:r>
              <a:rPr lang="en-US" dirty="0"/>
              <a:t>, </a:t>
            </a:r>
            <a:r>
              <a:rPr lang="en-US" dirty="0">
                <a:hlinkClick r:id="rId12"/>
              </a:rPr>
              <a:t>GAUNTLT</a:t>
            </a:r>
            <a:r>
              <a:rPr lang="en-US" dirty="0"/>
              <a:t>, and </a:t>
            </a:r>
            <a:r>
              <a:rPr lang="en-US" dirty="0">
                <a:hlinkClick r:id="rId13"/>
              </a:rPr>
              <a:t>SecApp suite</a:t>
            </a:r>
            <a:r>
              <a:rPr lang="en-US" dirty="0"/>
              <a:t>.</a:t>
            </a:r>
            <a:endParaRPr lang="en-US" sz="1600" dirty="0"/>
          </a:p>
        </p:txBody>
      </p:sp>
      <p:pic>
        <p:nvPicPr>
          <p:cNvPr id="211" name="Google Shape;211;p10" descr="Green Pace logo"/>
          <p:cNvPicPr preferRelativeResize="0"/>
          <p:nvPr/>
        </p:nvPicPr>
        <p:blipFill>
          <a:blip r:embed="rId14">
            <a:alphaModFix/>
          </a:blip>
          <a:stretch>
            <a:fillRect/>
          </a:stretch>
        </p:blipFill>
        <p:spPr>
          <a:xfrm>
            <a:off x="11084074" y="5440526"/>
            <a:ext cx="886601" cy="1149225"/>
          </a:xfrm>
          <a:prstGeom prst="rect">
            <a:avLst/>
          </a:prstGeom>
          <a:noFill/>
          <a:ln>
            <a:noFill/>
          </a:ln>
        </p:spPr>
      </p:pic>
      <p:pic>
        <p:nvPicPr>
          <p:cNvPr id="2" name="Audio Recording Apr 18, 2021 at 1:41:26 PM" descr="Audio Recording Apr 18, 2021 at 1:41:26 PM">
            <a:hlinkClick r:id="" action="ppaction://media"/>
            <a:extLst>
              <a:ext uri="{FF2B5EF4-FFF2-40B4-BE49-F238E27FC236}">
                <a16:creationId xmlns:a16="http://schemas.microsoft.com/office/drawing/2014/main" id="{12AE730A-FEEB-8247-8AAD-19ED45F68F03}"/>
              </a:ext>
            </a:extLst>
          </p:cNvPr>
          <p:cNvPicPr>
            <a:picLocks noChangeAspect="1"/>
          </p:cNvPicPr>
          <p:nvPr>
            <a:audioFile r:link="rId3"/>
            <p:extLst>
              <p:ext uri="{DAA4B4D4-6D71-4841-9C94-3DE7FCFB9230}">
                <p14:media xmlns:p14="http://schemas.microsoft.com/office/powerpoint/2010/main" r:embed="rId2"/>
              </p:ext>
            </p:extLst>
          </p:nvPr>
        </p:nvPicPr>
        <p:blipFill>
          <a:blip r:embed="rId15"/>
          <a:stretch>
            <a:fillRect/>
          </a:stretch>
        </p:blipFill>
        <p:spPr>
          <a:xfrm>
            <a:off x="9806799" y="5776951"/>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408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RISKS AND BENEFITS</a:t>
            </a:r>
            <a:endParaRPr/>
          </a:p>
        </p:txBody>
      </p:sp>
      <p:sp>
        <p:nvSpPr>
          <p:cNvPr id="217" name="Google Shape;217;p11"/>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fontScale="70000" lnSpcReduction="20000"/>
          </a:bodyPr>
          <a:lstStyle/>
          <a:p>
            <a:r>
              <a:rPr lang="en-US" dirty="0"/>
              <a:t>Security testing has also historically added significant time to a schedule because it is traditionally a manual effort. Adding security tasks into a DevOps culture would then seem to be working against the goal of and reducing the effort it takes to release updates and new features. Operations teams moving to a DevOps culture faced a similar challenge when so many servers and applications were manually deployed. The solution for operations teams was to work toward automating these tasks to reduce the friction of software deployment. This automation eventually helped reduce cycle times.</a:t>
            </a:r>
          </a:p>
          <a:p>
            <a:r>
              <a:rPr lang="en-US" dirty="0"/>
              <a:t>Some types of security testing are also easily automated and much of it can be done in parallel with other project tasks. Static analysis security testing (SAST) can be run while code is being developed. You can also run automated dynamic analysis security testing (DAST) scans against applications in test or staging environments. You can even write automated tests for the security configuration of the infrastructure itself. While these automated scans will not replace all types of security testing that you may want to do, the effort does two things: 1) it improves the timeliness of feedback from security, and 2) it frees security staff up to tackle the harder problems. Furthermore, by automating these tasks, you also avoid inflating the schedule, continuing the focus on reducing cycle times.</a:t>
            </a:r>
          </a:p>
          <a:p>
            <a:r>
              <a:rPr lang="en-US" dirty="0"/>
              <a:t>Organizations can see a variety of benefits when adopting </a:t>
            </a:r>
            <a:r>
              <a:rPr lang="en-US" dirty="0" err="1"/>
              <a:t>DevSecOps</a:t>
            </a:r>
            <a:r>
              <a:rPr lang="en-US" dirty="0"/>
              <a:t> culture, practices, and integrating security early and throughout the project lifecycle. Businesses that successfully transform from DevOps to </a:t>
            </a:r>
            <a:r>
              <a:rPr lang="en-US" dirty="0" err="1"/>
              <a:t>DevSecOps</a:t>
            </a:r>
            <a:r>
              <a:rPr lang="en-US" dirty="0"/>
              <a:t> will see advantages such as a reduction of security-related rework, as well as find an increase in employee engagement with an improved security posture without impacting team agility and flexibility.</a:t>
            </a:r>
          </a:p>
          <a:p>
            <a:pPr marL="0" lvl="0" indent="0" algn="l" rtl="0">
              <a:lnSpc>
                <a:spcPct val="90000"/>
              </a:lnSpc>
              <a:spcBef>
                <a:spcPts val="0"/>
              </a:spcBef>
              <a:spcAft>
                <a:spcPts val="0"/>
              </a:spcAft>
              <a:buClr>
                <a:schemeClr val="lt1"/>
              </a:buClr>
              <a:buSzPts val="2000"/>
              <a:buNone/>
            </a:pPr>
            <a:endParaRPr dirty="0"/>
          </a:p>
        </p:txBody>
      </p:sp>
      <p:pic>
        <p:nvPicPr>
          <p:cNvPr id="218" name="Google Shape;218;p11"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Recording Apr 18, 2021 at 1:49:15 PM" descr="Audio Recording Apr 18, 2021 at 1:49:15 PM">
            <a:hlinkClick r:id="" action="ppaction://media"/>
            <a:extLst>
              <a:ext uri="{FF2B5EF4-FFF2-40B4-BE49-F238E27FC236}">
                <a16:creationId xmlns:a16="http://schemas.microsoft.com/office/drawing/2014/main" id="{2F33D9D0-97EE-D141-BEEC-CF28EF8E7953}"/>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9806799" y="5832130"/>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180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2"/>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RECOMMENDATIONS</a:t>
            </a:r>
            <a:endParaRPr/>
          </a:p>
        </p:txBody>
      </p:sp>
      <p:sp>
        <p:nvSpPr>
          <p:cNvPr id="224" name="Google Shape;224;p12"/>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lnSpcReduction="10000"/>
          </a:bodyPr>
          <a:lstStyle/>
          <a:p>
            <a:r>
              <a:rPr lang="en-US" b="1" dirty="0">
                <a:solidFill>
                  <a:schemeClr val="bg1"/>
                </a:solidFill>
              </a:rPr>
              <a:t>The developer knowledge gap</a:t>
            </a:r>
            <a:r>
              <a:rPr lang="en-US" dirty="0">
                <a:solidFill>
                  <a:schemeClr val="bg1"/>
                </a:solidFill>
              </a:rPr>
              <a:t>: This knowledge gap is a barrier to any attempt to shift security left, so your </a:t>
            </a:r>
            <a:r>
              <a:rPr lang="en-US" dirty="0">
                <a:solidFill>
                  <a:schemeClr val="bg1"/>
                </a:solidFill>
                <a:hlinkClick r:id="rId6">
                  <a:extLst>
                    <a:ext uri="{A12FA001-AC4F-418D-AE19-62706E023703}">
                      <ahyp:hlinkClr xmlns:ahyp="http://schemas.microsoft.com/office/drawing/2018/hyperlinkcolor" val="tx"/>
                    </a:ext>
                  </a:extLst>
                </a:hlinkClick>
              </a:rPr>
              <a:t>DevSecOps</a:t>
            </a:r>
            <a:r>
              <a:rPr lang="en-US" dirty="0">
                <a:solidFill>
                  <a:schemeClr val="bg1"/>
                </a:solidFill>
              </a:rPr>
              <a:t> strategy needs to address it using a combination of training.</a:t>
            </a:r>
          </a:p>
          <a:p>
            <a:r>
              <a:rPr lang="en-US" b="1" dirty="0">
                <a:solidFill>
                  <a:schemeClr val="bg1"/>
                </a:solidFill>
              </a:rPr>
              <a:t>Lack of AppSec tool integration</a:t>
            </a:r>
            <a:r>
              <a:rPr lang="en-US" dirty="0">
                <a:solidFill>
                  <a:schemeClr val="bg1"/>
                </a:solidFill>
              </a:rPr>
              <a:t>: Developers need a consolidated view of issues, but combining and reconciling findings from multiple vendors’ tools can be difficult. This challenge is the motivation behind the design of </a:t>
            </a:r>
            <a:r>
              <a:rPr lang="en-US" dirty="0">
                <a:solidFill>
                  <a:schemeClr val="bg1"/>
                </a:solidFill>
                <a:hlinkClick r:id="rId7">
                  <a:extLst>
                    <a:ext uri="{A12FA001-AC4F-418D-AE19-62706E023703}">
                      <ahyp:hlinkClr xmlns:ahyp="http://schemas.microsoft.com/office/drawing/2018/hyperlinkcolor" val="tx"/>
                    </a:ext>
                  </a:extLst>
                </a:hlinkClick>
              </a:rPr>
              <a:t>Code Sight</a:t>
            </a:r>
            <a:r>
              <a:rPr lang="en-US" dirty="0">
                <a:solidFill>
                  <a:schemeClr val="bg1"/>
                </a:solidFill>
              </a:rPr>
              <a:t>™, an IDE plugin that brings results from SAST and SCA together directly at the developer desktop.</a:t>
            </a:r>
          </a:p>
          <a:p>
            <a:r>
              <a:rPr lang="en-US" b="1" dirty="0">
                <a:solidFill>
                  <a:schemeClr val="bg1"/>
                </a:solidFill>
              </a:rPr>
              <a:t>Pipeline friction and developer overload</a:t>
            </a:r>
            <a:r>
              <a:rPr lang="en-US" dirty="0">
                <a:solidFill>
                  <a:schemeClr val="bg1"/>
                </a:solidFill>
              </a:rPr>
              <a:t>: This lengthy, human-intensive model is incompatible with the high-velocity, integrated, and automated model of DevOps. And it makes clear that it’s not enough to build security into DevOps. You need to leverage AppSec tools that have DevOps built into them.</a:t>
            </a:r>
          </a:p>
          <a:p>
            <a:pPr marL="1257300" lvl="2">
              <a:spcBef>
                <a:spcPts val="0"/>
              </a:spcBef>
              <a:buAutoNum type="arabicPeriod"/>
            </a:pPr>
            <a:endParaRPr sz="1400" dirty="0"/>
          </a:p>
        </p:txBody>
      </p:sp>
      <p:pic>
        <p:nvPicPr>
          <p:cNvPr id="225" name="Google Shape;225;p12" descr="Green Pace logo"/>
          <p:cNvPicPr preferRelativeResize="0"/>
          <p:nvPr/>
        </p:nvPicPr>
        <p:blipFill>
          <a:blip r:embed="rId8">
            <a:alphaModFix/>
          </a:blip>
          <a:stretch>
            <a:fillRect/>
          </a:stretch>
        </p:blipFill>
        <p:spPr>
          <a:xfrm>
            <a:off x="11084074" y="5440526"/>
            <a:ext cx="886601" cy="1149225"/>
          </a:xfrm>
          <a:prstGeom prst="rect">
            <a:avLst/>
          </a:prstGeom>
          <a:noFill/>
          <a:ln>
            <a:noFill/>
          </a:ln>
        </p:spPr>
      </p:pic>
      <p:pic>
        <p:nvPicPr>
          <p:cNvPr id="2" name="Audio Recording Apr 18, 2021 at 1:54:44 PM" descr="Audio Recording Apr 18, 2021 at 1:54:44 PM">
            <a:hlinkClick r:id="" action="ppaction://media"/>
            <a:extLst>
              <a:ext uri="{FF2B5EF4-FFF2-40B4-BE49-F238E27FC236}">
                <a16:creationId xmlns:a16="http://schemas.microsoft.com/office/drawing/2014/main" id="{AEADFABD-FC23-3048-AFA9-F519D6D09B29}"/>
              </a:ext>
            </a:extLst>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9806799" y="5980975"/>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323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1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CONCLUSIONS</a:t>
            </a:r>
            <a:endParaRPr/>
          </a:p>
        </p:txBody>
      </p:sp>
      <p:sp>
        <p:nvSpPr>
          <p:cNvPr id="231" name="Google Shape;231;p13"/>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lvl="0" indent="-457200">
              <a:spcBef>
                <a:spcPts val="0"/>
              </a:spcBef>
              <a:buSzPts val="2200"/>
              <a:buFont typeface="+mj-lt"/>
              <a:buAutoNum type="arabicPeriod"/>
            </a:pPr>
            <a:r>
              <a:rPr lang="en-US" b="1" dirty="0"/>
              <a:t>Positive Security</a:t>
            </a:r>
            <a:r>
              <a:rPr lang="en-US" dirty="0"/>
              <a:t>: “Define what is allowed and reject everything else. This model, also called whitelisting, is the only true method of preventing unwanted attacks that weren’t thought of during development.”</a:t>
            </a:r>
            <a:endParaRPr lang="en-US" b="1" dirty="0"/>
          </a:p>
          <a:p>
            <a:pPr lvl="0" indent="-457200">
              <a:spcBef>
                <a:spcPts val="0"/>
              </a:spcBef>
              <a:buSzPts val="2200"/>
              <a:buFont typeface="+mj-lt"/>
              <a:buAutoNum type="arabicPeriod"/>
            </a:pPr>
            <a:r>
              <a:rPr lang="en-US" b="1" dirty="0"/>
              <a:t>Fail Securely</a:t>
            </a:r>
            <a:r>
              <a:rPr lang="en-US" dirty="0"/>
              <a:t>: “Realize that failure is unavoidable, and your applications will fail – make sure you (and they) are prepared. Instead, we need to ensure our software is prepared to fail without offering up sensitive data in the process.”</a:t>
            </a:r>
            <a:endParaRPr lang="en-US" b="1" dirty="0"/>
          </a:p>
          <a:p>
            <a:pPr lvl="0" indent="-457200">
              <a:spcBef>
                <a:spcPts val="0"/>
              </a:spcBef>
              <a:buSzPts val="2200"/>
              <a:buFont typeface="+mj-lt"/>
              <a:buAutoNum type="arabicPeriod"/>
            </a:pPr>
            <a:r>
              <a:rPr lang="en-US" b="1" dirty="0"/>
              <a:t>Avoid Security by Obscurity</a:t>
            </a:r>
            <a:r>
              <a:rPr lang="en-US" dirty="0"/>
              <a:t>: “Perhaps one of the best ways to avoid security by obscurity is to assume your source code has already been taken. That would be a worst-case scenario, but we can’t keep holding our fingers crossed hoping a vulnerability won’t be discovered before you can fix it.”</a:t>
            </a:r>
            <a:endParaRPr sz="1800" dirty="0"/>
          </a:p>
          <a:p>
            <a:pPr marL="228600" lvl="0" indent="-88900" algn="l" rtl="0">
              <a:lnSpc>
                <a:spcPct val="90000"/>
              </a:lnSpc>
              <a:spcBef>
                <a:spcPts val="1000"/>
              </a:spcBef>
              <a:spcAft>
                <a:spcPts val="0"/>
              </a:spcAft>
              <a:buClr>
                <a:schemeClr val="lt1"/>
              </a:buClr>
              <a:buSzPts val="2200"/>
              <a:buNone/>
            </a:pPr>
            <a:endParaRPr dirty="0"/>
          </a:p>
        </p:txBody>
      </p:sp>
      <p:pic>
        <p:nvPicPr>
          <p:cNvPr id="232" name="Google Shape;232;p13"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Recording Apr 18, 2021 at 2:02:03 PM" descr="Audio Recording Apr 18, 2021 at 2:02:03 PM">
            <a:hlinkClick r:id="" action="ppaction://media"/>
            <a:extLst>
              <a:ext uri="{FF2B5EF4-FFF2-40B4-BE49-F238E27FC236}">
                <a16:creationId xmlns:a16="http://schemas.microsoft.com/office/drawing/2014/main" id="{FC63FE50-00B8-C84C-9CC2-EC11FDF2D3CE}"/>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9806799" y="5687227"/>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254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1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REFERENCES</a:t>
            </a:r>
            <a:endParaRPr/>
          </a:p>
        </p:txBody>
      </p:sp>
      <p:sp>
        <p:nvSpPr>
          <p:cNvPr id="238" name="Google Shape;238;p14"/>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fontScale="92500" lnSpcReduction="10000"/>
          </a:bodyPr>
          <a:lstStyle/>
          <a:p>
            <a:r>
              <a:rPr lang="en-US" dirty="0" err="1"/>
              <a:t>Schiela</a:t>
            </a:r>
            <a:r>
              <a:rPr lang="en-US" dirty="0"/>
              <a:t>, R. (2020, May 20). SEI CERT C++ Coding Standard. Retrieved 2021, from </a:t>
            </a:r>
            <a:r>
              <a:rPr lang="en-US" dirty="0">
                <a:hlinkClick r:id="rId6"/>
              </a:rPr>
              <a:t>https://wiki.sei.cmu.edu/confluence/pages/viewpage.action?pageId=88046682</a:t>
            </a:r>
            <a:r>
              <a:rPr lang="en-US" dirty="0"/>
              <a:t>.</a:t>
            </a:r>
          </a:p>
          <a:p>
            <a:r>
              <a:rPr lang="en-US" dirty="0" err="1"/>
              <a:t>Schiela</a:t>
            </a:r>
            <a:r>
              <a:rPr lang="en-US" dirty="0"/>
              <a:t>, R. (2018, May 02). Top 10 Secure Coding Practices. Retrieved 2021, from </a:t>
            </a:r>
            <a:r>
              <a:rPr lang="en-US" dirty="0">
                <a:hlinkClick r:id="rId7"/>
              </a:rPr>
              <a:t>https://wiki.sei.cmu.edu/confluence/display/seccode/Top+10+Secure+Coding+Practices</a:t>
            </a:r>
            <a:r>
              <a:rPr lang="en-US" dirty="0"/>
              <a:t>.</a:t>
            </a:r>
          </a:p>
          <a:p>
            <a:r>
              <a:rPr lang="en-US" dirty="0"/>
              <a:t>Vonnegut, S. (2015, July 1). 9 secure coding practices you CAN'T IGNORE. Retrieved 2021, from </a:t>
            </a:r>
            <a:r>
              <a:rPr lang="en-US" dirty="0">
                <a:hlinkClick r:id="rId8"/>
              </a:rPr>
              <a:t>https://www.checkmarx.com/blog/9-secure-coding-practices-you-cant-ignore/</a:t>
            </a:r>
            <a:r>
              <a:rPr lang="en-US" dirty="0"/>
              <a:t>.</a:t>
            </a:r>
          </a:p>
          <a:p>
            <a:r>
              <a:rPr lang="en-US" dirty="0"/>
              <a:t>Vijayan, J. (2019, December 31). 6 </a:t>
            </a:r>
            <a:r>
              <a:rPr lang="en-US" dirty="0" err="1"/>
              <a:t>DevSecOps</a:t>
            </a:r>
            <a:r>
              <a:rPr lang="en-US" dirty="0"/>
              <a:t> best practices: Automate early and often. Retrieved 2021, from </a:t>
            </a:r>
            <a:r>
              <a:rPr lang="en-US" dirty="0">
                <a:hlinkClick r:id="rId9"/>
              </a:rPr>
              <a:t>https://techbeacon.com/security/6-devsecops-best-practices-automate-early-often</a:t>
            </a:r>
            <a:r>
              <a:rPr lang="en-US" dirty="0"/>
              <a:t>.</a:t>
            </a:r>
          </a:p>
          <a:p>
            <a:r>
              <a:rPr lang="en-US" dirty="0" err="1"/>
              <a:t>Devsecops</a:t>
            </a:r>
            <a:r>
              <a:rPr lang="en-US" dirty="0"/>
              <a:t>: A complete guide to what, why, and how. (2021, March 30). Retrieved April 18, 2021, from </a:t>
            </a:r>
            <a:r>
              <a:rPr lang="en-US" dirty="0">
                <a:hlinkClick r:id="rId10"/>
              </a:rPr>
              <a:t>https://www.plutora.com/blog/devsecops-guide</a:t>
            </a:r>
            <a:r>
              <a:rPr lang="en-US" dirty="0"/>
              <a:t>. </a:t>
            </a:r>
          </a:p>
          <a:p>
            <a:endParaRPr lang="en-US" dirty="0"/>
          </a:p>
          <a:p>
            <a:endParaRPr lang="en-US" dirty="0"/>
          </a:p>
        </p:txBody>
      </p:sp>
      <p:pic>
        <p:nvPicPr>
          <p:cNvPr id="239" name="Google Shape;239;p14" descr="Green Pace logo"/>
          <p:cNvPicPr preferRelativeResize="0"/>
          <p:nvPr/>
        </p:nvPicPr>
        <p:blipFill>
          <a:blip r:embed="rId11">
            <a:alphaModFix/>
          </a:blip>
          <a:stretch>
            <a:fillRect/>
          </a:stretch>
        </p:blipFill>
        <p:spPr>
          <a:xfrm>
            <a:off x="11084074" y="5440526"/>
            <a:ext cx="886601" cy="1149225"/>
          </a:xfrm>
          <a:prstGeom prst="rect">
            <a:avLst/>
          </a:prstGeom>
          <a:noFill/>
          <a:ln>
            <a:noFill/>
          </a:ln>
        </p:spPr>
      </p:pic>
      <p:pic>
        <p:nvPicPr>
          <p:cNvPr id="2" name="Audio Recording Apr 18, 2021 at 2:03:46 PM" descr="Audio Recording Apr 18, 2021 at 2:03:46 PM">
            <a:hlinkClick r:id="" action="ppaction://media"/>
            <a:extLst>
              <a:ext uri="{FF2B5EF4-FFF2-40B4-BE49-F238E27FC236}">
                <a16:creationId xmlns:a16="http://schemas.microsoft.com/office/drawing/2014/main" id="{ECC2E43C-1337-E744-A4E3-DCC23BCC0AD3}"/>
              </a:ext>
            </a:extLst>
          </p:cNvPr>
          <p:cNvPicPr>
            <a:picLocks noChangeAspect="1"/>
          </p:cNvPicPr>
          <p:nvPr>
            <a:audioFile r:link="rId3"/>
            <p:extLst>
              <p:ext uri="{DAA4B4D4-6D71-4841-9C94-3DE7FCFB9230}">
                <p14:media xmlns:p14="http://schemas.microsoft.com/office/powerpoint/2010/main" r:embed="rId2"/>
              </p:ext>
            </p:extLst>
          </p:nvPr>
        </p:nvPicPr>
        <p:blipFill>
          <a:blip r:embed="rId12"/>
          <a:stretch>
            <a:fillRect/>
          </a:stretch>
        </p:blipFill>
        <p:spPr>
          <a:xfrm>
            <a:off x="9943433" y="5863661"/>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06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OVERVIEW: DEFENSE IN DEPTH</a:t>
            </a:r>
            <a:endParaRPr/>
          </a:p>
        </p:txBody>
      </p:sp>
      <p:sp>
        <p:nvSpPr>
          <p:cNvPr id="152" name="Google Shape;152;p3"/>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685800" lvl="0" indent="0">
              <a:spcBef>
                <a:spcPts val="0"/>
              </a:spcBef>
              <a:buNone/>
            </a:pPr>
            <a:r>
              <a:rPr lang="en-US" sz="1200" dirty="0"/>
              <a:t>I was asked to present the Green Pace guide and to provide implementation guidelines and recommendations for maintaining it in the future. A security policy was needed to address security threats and implement strategies to mitigate vulnerabilities as well as how to recover them. Furthermore, the policies provide a guideline to employees on what to do and what not to do. Security policies would be used to support the defense-in-depth best practices because it aims to layer multiple defense mechanisms to the point of redundancy. Therefore, security policies would then become a multifaceted strategic plan when the </a:t>
            </a:r>
            <a:r>
              <a:rPr lang="en-US" sz="1200" dirty="0" err="1"/>
              <a:t>DiD</a:t>
            </a:r>
            <a:r>
              <a:rPr lang="en-US" sz="1200" dirty="0"/>
              <a:t> would be the next aspect of the defense.</a:t>
            </a:r>
          </a:p>
          <a:p>
            <a:pPr marL="0" lvl="0" indent="0" algn="l" rtl="0">
              <a:lnSpc>
                <a:spcPct val="90000"/>
              </a:lnSpc>
              <a:spcBef>
                <a:spcPts val="1000"/>
              </a:spcBef>
              <a:spcAft>
                <a:spcPts val="0"/>
              </a:spcAft>
              <a:buClr>
                <a:schemeClr val="lt1"/>
              </a:buClr>
              <a:buSzPts val="2200"/>
              <a:buNone/>
            </a:pPr>
            <a:endParaRPr dirty="0"/>
          </a:p>
        </p:txBody>
      </p:sp>
      <p:pic>
        <p:nvPicPr>
          <p:cNvPr id="153" name="Google Shape;153;p3" descr="Shows the following layers of developer defense: Physical security, Cloud security, Perimeter security, network security, Host security, Endpoint security, APP security and critical assets, systems, and data security." title="NHS (Healthcare) Defense in Depth – Shaun Van Niekerk"/>
          <p:cNvPicPr preferRelativeResize="0"/>
          <p:nvPr/>
        </p:nvPicPr>
        <p:blipFill rotWithShape="1">
          <a:blip r:embed="rId6">
            <a:alphaModFix/>
          </a:blip>
          <a:srcRect/>
          <a:stretch/>
        </p:blipFill>
        <p:spPr>
          <a:xfrm>
            <a:off x="3160644" y="3100550"/>
            <a:ext cx="6256626" cy="3336359"/>
          </a:xfrm>
          <a:prstGeom prst="rect">
            <a:avLst/>
          </a:prstGeom>
          <a:noFill/>
          <a:ln>
            <a:noFill/>
          </a:ln>
        </p:spPr>
      </p:pic>
      <p:pic>
        <p:nvPicPr>
          <p:cNvPr id="154" name="Google Shape;154;p3"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2" name="Audio Recording Apr 18, 2021 at 12:59:56 PM" descr="Audio Recording Apr 18, 2021 at 12:59:56 PM">
            <a:hlinkClick r:id="" action="ppaction://media"/>
            <a:extLst>
              <a:ext uri="{FF2B5EF4-FFF2-40B4-BE49-F238E27FC236}">
                <a16:creationId xmlns:a16="http://schemas.microsoft.com/office/drawing/2014/main" id="{FA221DAF-45D4-3C40-BFB7-2AFF01834024}"/>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9844272" y="5710819"/>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588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THREATS MATRIX</a:t>
            </a:r>
            <a:endParaRPr/>
          </a:p>
        </p:txBody>
      </p:sp>
      <p:sp>
        <p:nvSpPr>
          <p:cNvPr id="160" name="Google Shape;160;p4"/>
          <p:cNvSpPr txBox="1">
            <a:spLocks noGrp="1"/>
          </p:cNvSpPr>
          <p:nvPr>
            <p:ph type="body" idx="1"/>
          </p:nvPr>
        </p:nvSpPr>
        <p:spPr>
          <a:xfrm>
            <a:off x="685800" y="2194550"/>
            <a:ext cx="1738423" cy="4024200"/>
          </a:xfrm>
          <a:prstGeom prst="rect">
            <a:avLst/>
          </a:prstGeom>
          <a:noFill/>
          <a:ln>
            <a:noFill/>
          </a:ln>
        </p:spPr>
        <p:txBody>
          <a:bodyPr spcFirstLastPara="1" wrap="square" lIns="91425" tIns="45700" rIns="91425" bIns="45700" anchor="t" anchorCtr="0">
            <a:normAutofit/>
          </a:bodyPr>
          <a:lstStyle/>
          <a:p>
            <a:pPr marL="228600" lvl="0" indent="-88900" algn="l" rtl="0">
              <a:lnSpc>
                <a:spcPct val="90000"/>
              </a:lnSpc>
              <a:spcBef>
                <a:spcPts val="1000"/>
              </a:spcBef>
              <a:spcAft>
                <a:spcPts val="0"/>
              </a:spcAft>
              <a:buClr>
                <a:schemeClr val="lt1"/>
              </a:buClr>
              <a:buSzPts val="2200"/>
              <a:buNone/>
            </a:pPr>
            <a:endParaRPr dirty="0"/>
          </a:p>
        </p:txBody>
      </p:sp>
      <p:graphicFrame>
        <p:nvGraphicFramePr>
          <p:cNvPr id="161" name="Google Shape;161;p4"/>
          <p:cNvGraphicFramePr/>
          <p:nvPr>
            <p:extLst>
              <p:ext uri="{D42A27DB-BD31-4B8C-83A1-F6EECF244321}">
                <p14:modId xmlns:p14="http://schemas.microsoft.com/office/powerpoint/2010/main" val="1042033010"/>
              </p:ext>
            </p:extLst>
          </p:nvPr>
        </p:nvGraphicFramePr>
        <p:xfrm>
          <a:off x="685800" y="1945758"/>
          <a:ext cx="10321325" cy="4643993"/>
        </p:xfrm>
        <a:graphic>
          <a:graphicData uri="http://schemas.openxmlformats.org/drawingml/2006/table">
            <a:tbl>
              <a:tblPr>
                <a:noFill/>
                <a:tableStyleId>{802198C4-3087-4945-87E3-76CBB3509B7E}</a:tableStyleId>
              </a:tblPr>
              <a:tblGrid>
                <a:gridCol w="5257800">
                  <a:extLst>
                    <a:ext uri="{9D8B030D-6E8A-4147-A177-3AD203B41FA5}">
                      <a16:colId xmlns:a16="http://schemas.microsoft.com/office/drawing/2014/main" val="20000"/>
                    </a:ext>
                  </a:extLst>
                </a:gridCol>
                <a:gridCol w="5063525">
                  <a:extLst>
                    <a:ext uri="{9D8B030D-6E8A-4147-A177-3AD203B41FA5}">
                      <a16:colId xmlns:a16="http://schemas.microsoft.com/office/drawing/2014/main" val="20001"/>
                    </a:ext>
                  </a:extLst>
                </a:gridCol>
              </a:tblGrid>
              <a:tr h="2672168">
                <a:tc>
                  <a:txBody>
                    <a:bodyPr/>
                    <a:lstStyle/>
                    <a:p>
                      <a:pPr marL="742950" marR="0" lvl="0" indent="-742950" algn="just" rtl="0">
                        <a:lnSpc>
                          <a:spcPct val="100000"/>
                        </a:lnSpc>
                        <a:spcBef>
                          <a:spcPts val="0"/>
                        </a:spcBef>
                        <a:spcAft>
                          <a:spcPts val="0"/>
                        </a:spcAft>
                        <a:buClr>
                          <a:srgbClr val="000000"/>
                        </a:buClr>
                        <a:buSzPts val="3600"/>
                        <a:buFont typeface="+mj-lt"/>
                        <a:buAutoNum type="arabicPeriod"/>
                      </a:pPr>
                      <a:r>
                        <a:rPr lang="en-US" sz="1100" b="1" u="none" dirty="0">
                          <a:solidFill>
                            <a:schemeClr val="tx1"/>
                          </a:solidFill>
                        </a:rPr>
                        <a:t>SQL Injection</a:t>
                      </a:r>
                      <a:r>
                        <a:rPr lang="en-US" sz="1100" u="none" dirty="0">
                          <a:solidFill>
                            <a:schemeClr val="tx1"/>
                          </a:solidFill>
                        </a:rPr>
                        <a:t>: </a:t>
                      </a:r>
                      <a:r>
                        <a:rPr lang="en-US" sz="1100" u="none" dirty="0">
                          <a:solidFill>
                            <a:schemeClr val="tx1"/>
                          </a:solidFill>
                          <a:sym typeface="Arial"/>
                        </a:rPr>
                        <a:t>String data passed to complex subsystems may contain special characters that can trigger commands or actions, resulting in a software </a:t>
                      </a:r>
                      <a:r>
                        <a:rPr lang="en-US" sz="1100" u="none" dirty="0">
                          <a:solidFill>
                            <a:schemeClr val="tx1"/>
                          </a:solidFill>
                          <a:sym typeface="Arial"/>
                          <a:hlinkClick r:id="rId6">
                            <a:extLst>
                              <a:ext uri="{A12FA001-AC4F-418D-AE19-62706E023703}">
                                <ahyp:hlinkClr xmlns:ahyp="http://schemas.microsoft.com/office/drawing/2018/hyperlinkcolor" val="tx"/>
                              </a:ext>
                            </a:extLst>
                          </a:hlinkClick>
                        </a:rPr>
                        <a:t>vulnerability</a:t>
                      </a:r>
                      <a:r>
                        <a:rPr lang="en-US" sz="1100" u="none" dirty="0">
                          <a:solidFill>
                            <a:schemeClr val="tx1"/>
                          </a:solidFill>
                          <a:sym typeface="Arial"/>
                        </a:rPr>
                        <a:t>. </a:t>
                      </a:r>
                    </a:p>
                    <a:p>
                      <a:pPr marL="742950" marR="0" lvl="0" indent="-742950" algn="just" rtl="0">
                        <a:lnSpc>
                          <a:spcPct val="100000"/>
                        </a:lnSpc>
                        <a:spcBef>
                          <a:spcPts val="0"/>
                        </a:spcBef>
                        <a:spcAft>
                          <a:spcPts val="0"/>
                        </a:spcAft>
                        <a:buClr>
                          <a:srgbClr val="000000"/>
                        </a:buClr>
                        <a:buSzPts val="3600"/>
                        <a:buFont typeface="+mj-lt"/>
                        <a:buAutoNum type="arabicPeriod"/>
                      </a:pPr>
                      <a:r>
                        <a:rPr lang="en-US" sz="1100" b="1" u="none" dirty="0">
                          <a:solidFill>
                            <a:schemeClr val="tx1"/>
                          </a:solidFill>
                          <a:sym typeface="Arial"/>
                        </a:rPr>
                        <a:t>Memory Protection</a:t>
                      </a:r>
                      <a:r>
                        <a:rPr lang="en-US" sz="1100" u="none" dirty="0">
                          <a:solidFill>
                            <a:schemeClr val="tx1"/>
                          </a:solidFill>
                          <a:sym typeface="Arial"/>
                        </a:rPr>
                        <a:t>: Reading memory that has already been freed can lead to abnormal program termination and denial-of-service attacks. </a:t>
                      </a:r>
                    </a:p>
                    <a:p>
                      <a:pPr marL="742950" marR="0" lvl="0" indent="-742950" algn="just" rtl="0">
                        <a:lnSpc>
                          <a:spcPct val="100000"/>
                        </a:lnSpc>
                        <a:spcBef>
                          <a:spcPts val="0"/>
                        </a:spcBef>
                        <a:spcAft>
                          <a:spcPts val="0"/>
                        </a:spcAft>
                        <a:buClr>
                          <a:srgbClr val="000000"/>
                        </a:buClr>
                        <a:buSzPts val="3600"/>
                        <a:buFont typeface="+mj-lt"/>
                        <a:buAutoNum type="arabicPeriod"/>
                      </a:pPr>
                      <a:r>
                        <a:rPr lang="en-US" sz="1100" b="1" u="none" dirty="0">
                          <a:solidFill>
                            <a:schemeClr val="tx1"/>
                          </a:solidFill>
                          <a:sym typeface="Arial"/>
                        </a:rPr>
                        <a:t>Exceptions</a:t>
                      </a:r>
                      <a:r>
                        <a:rPr lang="en-US" sz="1100" u="none" dirty="0">
                          <a:solidFill>
                            <a:schemeClr val="tx1"/>
                          </a:solidFill>
                          <a:sym typeface="Arial"/>
                        </a:rPr>
                        <a:t>: Throwing unexpected exceptions disrupts control flow and can cause premature termination and </a:t>
                      </a:r>
                      <a:r>
                        <a:rPr lang="en-US" sz="1100" u="none" dirty="0">
                          <a:solidFill>
                            <a:schemeClr val="tx1"/>
                          </a:solidFill>
                          <a:sym typeface="Arial"/>
                          <a:hlinkClick r:id="rId7">
                            <a:extLst>
                              <a:ext uri="{A12FA001-AC4F-418D-AE19-62706E023703}">
                                <ahyp:hlinkClr xmlns:ahyp="http://schemas.microsoft.com/office/drawing/2018/hyperlinkcolor" val="tx"/>
                              </a:ext>
                            </a:extLst>
                          </a:hlinkClick>
                        </a:rPr>
                        <a:t>denial of service</a:t>
                      </a:r>
                      <a:r>
                        <a:rPr lang="en-US" sz="1100" u="none" dirty="0">
                          <a:solidFill>
                            <a:schemeClr val="tx1"/>
                          </a:solidFill>
                          <a:sym typeface="Arial"/>
                        </a:rPr>
                        <a:t>.</a:t>
                      </a:r>
                      <a:r>
                        <a:rPr lang="en-US" sz="1100" u="none" dirty="0">
                          <a:solidFill>
                            <a:schemeClr val="tx1"/>
                          </a:solidFill>
                        </a:rPr>
                        <a:t> </a:t>
                      </a:r>
                    </a:p>
                    <a:p>
                      <a:pPr marL="742950" marR="0" lvl="0" indent="-742950" algn="just" rtl="0">
                        <a:lnSpc>
                          <a:spcPct val="100000"/>
                        </a:lnSpc>
                        <a:spcBef>
                          <a:spcPts val="0"/>
                        </a:spcBef>
                        <a:spcAft>
                          <a:spcPts val="0"/>
                        </a:spcAft>
                        <a:buClr>
                          <a:srgbClr val="000000"/>
                        </a:buClr>
                        <a:buSzPts val="3600"/>
                        <a:buFont typeface="+mj-lt"/>
                        <a:buAutoNum type="arabicPeriod"/>
                      </a:pPr>
                      <a:r>
                        <a:rPr lang="en-US" sz="1100" b="1" u="none" dirty="0">
                          <a:solidFill>
                            <a:schemeClr val="tx1"/>
                          </a:solidFill>
                        </a:rPr>
                        <a:t>Input/Output</a:t>
                      </a:r>
                      <a:r>
                        <a:rPr lang="en-US" sz="1100" u="none" dirty="0">
                          <a:solidFill>
                            <a:schemeClr val="tx1"/>
                          </a:solidFill>
                        </a:rPr>
                        <a:t>: </a:t>
                      </a:r>
                      <a:r>
                        <a:rPr lang="en-US" sz="1100" u="none" dirty="0">
                          <a:solidFill>
                            <a:schemeClr val="tx1"/>
                          </a:solidFill>
                          <a:sym typeface="Arial"/>
                        </a:rPr>
                        <a:t>Inputting and outputting from a stream without an intervening flush or positioning call is </a:t>
                      </a:r>
                      <a:r>
                        <a:rPr lang="en-US" sz="1100" u="none" dirty="0">
                          <a:solidFill>
                            <a:schemeClr val="tx1"/>
                          </a:solidFill>
                          <a:sym typeface="Arial"/>
                          <a:hlinkClick r:id="rId8">
                            <a:extLst>
                              <a:ext uri="{A12FA001-AC4F-418D-AE19-62706E023703}">
                                <ahyp:hlinkClr xmlns:ahyp="http://schemas.microsoft.com/office/drawing/2018/hyperlinkcolor" val="tx"/>
                              </a:ext>
                            </a:extLst>
                          </a:hlinkClick>
                        </a:rPr>
                        <a:t>undefined behavior</a:t>
                      </a:r>
                      <a:r>
                        <a:rPr lang="en-US" sz="1100" u="none" dirty="0">
                          <a:solidFill>
                            <a:schemeClr val="tx1"/>
                          </a:solidFill>
                          <a:sym typeface="Arial"/>
                        </a:rPr>
                        <a:t>. </a:t>
                      </a:r>
                    </a:p>
                    <a:p>
                      <a:pPr marL="742950" marR="0" lvl="0" indent="-742950" algn="just" rtl="0">
                        <a:lnSpc>
                          <a:spcPct val="100000"/>
                        </a:lnSpc>
                        <a:spcBef>
                          <a:spcPts val="0"/>
                        </a:spcBef>
                        <a:spcAft>
                          <a:spcPts val="0"/>
                        </a:spcAft>
                        <a:buClr>
                          <a:srgbClr val="000000"/>
                        </a:buClr>
                        <a:buSzPts val="3600"/>
                        <a:buFont typeface="+mj-lt"/>
                        <a:buAutoNum type="arabicPeriod"/>
                      </a:pPr>
                      <a:r>
                        <a:rPr lang="en-US" sz="1100" b="1" u="none" dirty="0">
                          <a:solidFill>
                            <a:schemeClr val="tx1"/>
                          </a:solidFill>
                          <a:sym typeface="Arial"/>
                        </a:rPr>
                        <a:t>Characters and Strings</a:t>
                      </a:r>
                      <a:r>
                        <a:rPr lang="en-US" sz="1100" u="none" dirty="0">
                          <a:solidFill>
                            <a:schemeClr val="tx1"/>
                          </a:solidFill>
                          <a:sym typeface="Arial"/>
                        </a:rPr>
                        <a:t>: Copying data to a buffer that is not large enough to hold that data results in a buffer overflow.</a:t>
                      </a:r>
                      <a:r>
                        <a:rPr lang="en-US" sz="1100" u="none" dirty="0">
                          <a:solidFill>
                            <a:schemeClr val="tx1"/>
                          </a:solidFill>
                        </a:rPr>
                        <a:t> </a:t>
                      </a:r>
                      <a:endParaRPr sz="1100" u="none" dirty="0">
                        <a:solidFill>
                          <a:schemeClr val="tx1"/>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228600" marR="0" lvl="0" indent="-228600" algn="just" defTabSz="914400" rtl="0" eaLnBrk="1" fontAlgn="auto" latinLnBrk="0" hangingPunct="1">
                        <a:lnSpc>
                          <a:spcPct val="100000"/>
                        </a:lnSpc>
                        <a:spcBef>
                          <a:spcPts val="0"/>
                        </a:spcBef>
                        <a:spcAft>
                          <a:spcPts val="0"/>
                        </a:spcAft>
                        <a:buClr>
                          <a:srgbClr val="000000"/>
                        </a:buClr>
                        <a:buSzPts val="3600"/>
                        <a:buFont typeface="+mj-lt"/>
                        <a:buAutoNum type="arabicPeriod"/>
                        <a:tabLst/>
                        <a:defRPr/>
                      </a:pPr>
                      <a:r>
                        <a:rPr lang="en-US" sz="1100" dirty="0">
                          <a:solidFill>
                            <a:schemeClr val="tx1"/>
                          </a:solidFill>
                        </a:rPr>
                        <a:t> </a:t>
                      </a:r>
                      <a:r>
                        <a:rPr lang="en-US" sz="1100" b="1" dirty="0">
                          <a:solidFill>
                            <a:schemeClr val="tx1"/>
                          </a:solidFill>
                        </a:rPr>
                        <a:t>SQL Injection</a:t>
                      </a:r>
                      <a:r>
                        <a:rPr lang="en-US" sz="1100" dirty="0">
                          <a:solidFill>
                            <a:schemeClr val="tx1"/>
                          </a:solidFill>
                        </a:rPr>
                        <a:t>: </a:t>
                      </a:r>
                      <a:r>
                        <a:rPr lang="en-US" sz="1100" dirty="0">
                          <a:solidFill>
                            <a:schemeClr val="tx1"/>
                          </a:solidFill>
                          <a:sym typeface="Arial"/>
                        </a:rPr>
                        <a:t>String data passed to complex subsystems may contain special characters that can trigger commands or actions, resulting in a software </a:t>
                      </a:r>
                      <a:r>
                        <a:rPr lang="en-US" sz="1100" dirty="0">
                          <a:solidFill>
                            <a:schemeClr val="tx1"/>
                          </a:solidFill>
                          <a:sym typeface="Arial"/>
                          <a:hlinkClick r:id="rId6">
                            <a:extLst>
                              <a:ext uri="{A12FA001-AC4F-418D-AE19-62706E023703}">
                                <ahyp:hlinkClr xmlns:ahyp="http://schemas.microsoft.com/office/drawing/2018/hyperlinkcolor" val="tx"/>
                              </a:ext>
                            </a:extLst>
                          </a:hlinkClick>
                        </a:rPr>
                        <a:t>vulnerability</a:t>
                      </a:r>
                      <a:r>
                        <a:rPr lang="en-US" sz="1100" dirty="0">
                          <a:solidFill>
                            <a:schemeClr val="tx1"/>
                          </a:solidFill>
                          <a:sym typeface="Arial"/>
                        </a:rPr>
                        <a:t>. </a:t>
                      </a:r>
                    </a:p>
                    <a:p>
                      <a:pPr marL="228600" marR="0" lvl="0" indent="-228600" algn="just" defTabSz="914400" rtl="0" eaLnBrk="1" fontAlgn="auto" latinLnBrk="0" hangingPunct="1">
                        <a:lnSpc>
                          <a:spcPct val="100000"/>
                        </a:lnSpc>
                        <a:spcBef>
                          <a:spcPts val="0"/>
                        </a:spcBef>
                        <a:spcAft>
                          <a:spcPts val="0"/>
                        </a:spcAft>
                        <a:buClr>
                          <a:srgbClr val="000000"/>
                        </a:buClr>
                        <a:buSzPts val="3600"/>
                        <a:buFont typeface="+mj-lt"/>
                        <a:buAutoNum type="arabicPeriod"/>
                        <a:tabLst/>
                        <a:defRPr/>
                      </a:pPr>
                      <a:r>
                        <a:rPr lang="en-US" sz="1100" dirty="0">
                          <a:solidFill>
                            <a:schemeClr val="tx1"/>
                          </a:solidFill>
                          <a:sym typeface="Arial"/>
                        </a:rPr>
                        <a:t> </a:t>
                      </a:r>
                      <a:r>
                        <a:rPr lang="en-US" sz="1100" b="1" dirty="0">
                          <a:solidFill>
                            <a:schemeClr val="tx1"/>
                          </a:solidFill>
                          <a:sym typeface="Arial"/>
                        </a:rPr>
                        <a:t>Data Value</a:t>
                      </a:r>
                      <a:r>
                        <a:rPr lang="en-US" sz="1100" dirty="0">
                          <a:solidFill>
                            <a:schemeClr val="tx1"/>
                          </a:solidFill>
                          <a:sym typeface="Arial"/>
                        </a:rPr>
                        <a:t>: Integer truncation errors can lead to buffer overflows and the execution of arbitrary code by an attacker.</a:t>
                      </a:r>
                      <a:r>
                        <a:rPr lang="en-US" sz="1100" dirty="0">
                          <a:solidFill>
                            <a:schemeClr val="tx1"/>
                          </a:solidFill>
                        </a:rPr>
                        <a:t> </a:t>
                      </a:r>
                    </a:p>
                    <a:p>
                      <a:pPr marL="228600" marR="0" lvl="0" indent="-228600" algn="just" defTabSz="914400" rtl="0" eaLnBrk="1" fontAlgn="auto" latinLnBrk="0" hangingPunct="1">
                        <a:lnSpc>
                          <a:spcPct val="100000"/>
                        </a:lnSpc>
                        <a:spcBef>
                          <a:spcPts val="0"/>
                        </a:spcBef>
                        <a:spcAft>
                          <a:spcPts val="0"/>
                        </a:spcAft>
                        <a:buClr>
                          <a:srgbClr val="000000"/>
                        </a:buClr>
                        <a:buSzPts val="3600"/>
                        <a:buFont typeface="+mj-lt"/>
                        <a:buAutoNum type="arabicPeriod"/>
                        <a:tabLst/>
                        <a:defRPr/>
                      </a:pPr>
                      <a:r>
                        <a:rPr lang="en-US" sz="1100" dirty="0">
                          <a:solidFill>
                            <a:schemeClr val="tx1"/>
                          </a:solidFill>
                          <a:sym typeface="Arial"/>
                        </a:rPr>
                        <a:t> </a:t>
                      </a:r>
                      <a:r>
                        <a:rPr lang="en-US" sz="1100" b="1" dirty="0">
                          <a:solidFill>
                            <a:schemeClr val="tx1"/>
                          </a:solidFill>
                          <a:sym typeface="Arial"/>
                        </a:rPr>
                        <a:t>Memory Protection</a:t>
                      </a:r>
                      <a:r>
                        <a:rPr lang="en-US" sz="1100" dirty="0">
                          <a:solidFill>
                            <a:schemeClr val="tx1"/>
                          </a:solidFill>
                          <a:sym typeface="Arial"/>
                        </a:rPr>
                        <a:t>: Reading memory that has already been freed can lead to abnormal program termination and denial-of-service attacks. </a:t>
                      </a:r>
                    </a:p>
                    <a:p>
                      <a:pPr marL="228600" marR="0" lvl="0" indent="-228600" algn="just" defTabSz="914400" rtl="0" eaLnBrk="1" fontAlgn="auto" latinLnBrk="0" hangingPunct="1">
                        <a:lnSpc>
                          <a:spcPct val="100000"/>
                        </a:lnSpc>
                        <a:spcBef>
                          <a:spcPts val="0"/>
                        </a:spcBef>
                        <a:spcAft>
                          <a:spcPts val="0"/>
                        </a:spcAft>
                        <a:buClr>
                          <a:srgbClr val="000000"/>
                        </a:buClr>
                        <a:buSzPts val="3600"/>
                        <a:buFont typeface="+mj-lt"/>
                        <a:buAutoNum type="arabicPeriod"/>
                        <a:tabLst/>
                        <a:defRPr/>
                      </a:pPr>
                      <a:r>
                        <a:rPr lang="en-US" sz="1100" dirty="0">
                          <a:solidFill>
                            <a:schemeClr val="tx1"/>
                          </a:solidFill>
                          <a:sym typeface="Arial"/>
                        </a:rPr>
                        <a:t> </a:t>
                      </a:r>
                      <a:r>
                        <a:rPr lang="en-US" sz="1100" b="1" dirty="0">
                          <a:solidFill>
                            <a:schemeClr val="tx1"/>
                          </a:solidFill>
                          <a:sym typeface="Arial"/>
                        </a:rPr>
                        <a:t>Exceptions</a:t>
                      </a:r>
                      <a:r>
                        <a:rPr lang="en-US" sz="1100" dirty="0">
                          <a:solidFill>
                            <a:schemeClr val="tx1"/>
                          </a:solidFill>
                          <a:sym typeface="Arial"/>
                        </a:rPr>
                        <a:t>: Throwing unexpected exceptions disrupts control flow and can cause premature termination and </a:t>
                      </a:r>
                      <a:r>
                        <a:rPr lang="en-US" sz="1100" dirty="0">
                          <a:solidFill>
                            <a:schemeClr val="tx1"/>
                          </a:solidFill>
                          <a:sym typeface="Arial"/>
                          <a:hlinkClick r:id="rId7">
                            <a:extLst>
                              <a:ext uri="{A12FA001-AC4F-418D-AE19-62706E023703}">
                                <ahyp:hlinkClr xmlns:ahyp="http://schemas.microsoft.com/office/drawing/2018/hyperlinkcolor" val="tx"/>
                              </a:ext>
                            </a:extLst>
                          </a:hlinkClick>
                        </a:rPr>
                        <a:t>denial of service</a:t>
                      </a:r>
                      <a:r>
                        <a:rPr lang="en-US" sz="1100" dirty="0">
                          <a:solidFill>
                            <a:schemeClr val="tx1"/>
                          </a:solidFill>
                          <a:sym typeface="Arial"/>
                        </a:rPr>
                        <a:t>.</a:t>
                      </a:r>
                      <a:r>
                        <a:rPr lang="en-US" sz="1100" dirty="0">
                          <a:solidFill>
                            <a:schemeClr val="tx1"/>
                          </a:solidFill>
                        </a:rPr>
                        <a:t> </a:t>
                      </a:r>
                    </a:p>
                    <a:p>
                      <a:pPr marL="228600" marR="0" lvl="0" indent="-228600" algn="just" defTabSz="914400" rtl="0" eaLnBrk="1" fontAlgn="auto" latinLnBrk="0" hangingPunct="1">
                        <a:lnSpc>
                          <a:spcPct val="100000"/>
                        </a:lnSpc>
                        <a:spcBef>
                          <a:spcPts val="0"/>
                        </a:spcBef>
                        <a:spcAft>
                          <a:spcPts val="0"/>
                        </a:spcAft>
                        <a:buClr>
                          <a:srgbClr val="000000"/>
                        </a:buClr>
                        <a:buSzPts val="3600"/>
                        <a:buFont typeface="+mj-lt"/>
                        <a:buAutoNum type="arabicPeriod"/>
                        <a:tabLst/>
                        <a:defRPr/>
                      </a:pPr>
                      <a:r>
                        <a:rPr lang="en-US" sz="1100" dirty="0">
                          <a:solidFill>
                            <a:schemeClr val="tx1"/>
                          </a:solidFill>
                          <a:sym typeface="Arial"/>
                        </a:rPr>
                        <a:t> </a:t>
                      </a:r>
                      <a:r>
                        <a:rPr lang="en-US" sz="1100" b="1" dirty="0">
                          <a:solidFill>
                            <a:schemeClr val="tx1"/>
                          </a:solidFill>
                          <a:sym typeface="Arial"/>
                        </a:rPr>
                        <a:t>Containers</a:t>
                      </a:r>
                      <a:r>
                        <a:rPr lang="en-US" sz="1100" dirty="0">
                          <a:solidFill>
                            <a:schemeClr val="tx1"/>
                          </a:solidFill>
                          <a:sym typeface="Arial"/>
                        </a:rPr>
                        <a:t>: If two unrelated iterators (including pointers) are subtracted, the operation results in </a:t>
                      </a:r>
                      <a:r>
                        <a:rPr lang="en-US" sz="1100" dirty="0">
                          <a:solidFill>
                            <a:schemeClr val="tx1"/>
                          </a:solidFill>
                          <a:sym typeface="Arial"/>
                          <a:hlinkClick r:id="rId9">
                            <a:extLst>
                              <a:ext uri="{A12FA001-AC4F-418D-AE19-62706E023703}">
                                <ahyp:hlinkClr xmlns:ahyp="http://schemas.microsoft.com/office/drawing/2018/hyperlinkcolor" val="tx"/>
                              </a:ext>
                            </a:extLst>
                          </a:hlinkClick>
                        </a:rPr>
                        <a:t>undefined behavior</a:t>
                      </a:r>
                      <a:r>
                        <a:rPr lang="en-US" sz="1100" dirty="0">
                          <a:solidFill>
                            <a:schemeClr val="tx1"/>
                          </a:solidFill>
                          <a:sym typeface="Arial"/>
                        </a:rPr>
                        <a:t>. </a:t>
                      </a:r>
                    </a:p>
                    <a:p>
                      <a:pPr marL="228600" marR="0" lvl="0" indent="-228600" algn="just" defTabSz="914400" rtl="0" eaLnBrk="1" fontAlgn="auto" latinLnBrk="0" hangingPunct="1">
                        <a:lnSpc>
                          <a:spcPct val="100000"/>
                        </a:lnSpc>
                        <a:spcBef>
                          <a:spcPts val="0"/>
                        </a:spcBef>
                        <a:spcAft>
                          <a:spcPts val="0"/>
                        </a:spcAft>
                        <a:buClr>
                          <a:srgbClr val="000000"/>
                        </a:buClr>
                        <a:buSzPts val="3600"/>
                        <a:buFont typeface="+mj-lt"/>
                        <a:buAutoNum type="arabicPeriod"/>
                        <a:tabLst/>
                        <a:defRPr/>
                      </a:pPr>
                      <a:r>
                        <a:rPr lang="en-US" sz="1100" dirty="0">
                          <a:solidFill>
                            <a:schemeClr val="tx1"/>
                          </a:solidFill>
                          <a:sym typeface="Arial"/>
                        </a:rPr>
                        <a:t> </a:t>
                      </a:r>
                      <a:r>
                        <a:rPr lang="en-US" sz="1100" b="1" dirty="0">
                          <a:solidFill>
                            <a:schemeClr val="tx1"/>
                          </a:solidFill>
                          <a:sym typeface="Arial"/>
                        </a:rPr>
                        <a:t>Characters and Strings</a:t>
                      </a:r>
                      <a:r>
                        <a:rPr lang="en-US" sz="1100" dirty="0">
                          <a:solidFill>
                            <a:schemeClr val="tx1"/>
                          </a:solidFill>
                          <a:sym typeface="Arial"/>
                        </a:rPr>
                        <a:t>: Copying data to a buffer that is not large enough to hold that data results in a buffer overflow.</a:t>
                      </a:r>
                      <a:r>
                        <a:rPr lang="en-US" sz="1100" dirty="0">
                          <a:solidFill>
                            <a:schemeClr val="tx1"/>
                          </a:solidFill>
                        </a:rPr>
                        <a:t> </a:t>
                      </a: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0"/>
                  </a:ext>
                </a:extLst>
              </a:tr>
              <a:tr h="1971825">
                <a:tc>
                  <a:txBody>
                    <a:bodyPr/>
                    <a:lstStyle/>
                    <a:p>
                      <a:pPr marL="342900" marR="0" lvl="0" indent="-342900" algn="just" rtl="0">
                        <a:lnSpc>
                          <a:spcPct val="100000"/>
                        </a:lnSpc>
                        <a:spcBef>
                          <a:spcPts val="0"/>
                        </a:spcBef>
                        <a:spcAft>
                          <a:spcPts val="0"/>
                        </a:spcAft>
                        <a:buClr>
                          <a:srgbClr val="000000"/>
                        </a:buClr>
                        <a:buSzPts val="3600"/>
                        <a:buFont typeface="+mj-lt"/>
                        <a:buAutoNum type="arabicPeriod"/>
                      </a:pPr>
                      <a:r>
                        <a:rPr lang="en-US" sz="1400" u="none" strike="noStrike" cap="none" dirty="0">
                          <a:solidFill>
                            <a:schemeClr val="tx1"/>
                          </a:solidFill>
                        </a:rPr>
                        <a:t> </a:t>
                      </a:r>
                      <a:r>
                        <a:rPr lang="en-US" sz="1100" b="1" u="none" strike="noStrike" cap="none" dirty="0">
                          <a:solidFill>
                            <a:schemeClr val="tx1"/>
                          </a:solidFill>
                        </a:rPr>
                        <a:t>Data Type</a:t>
                      </a:r>
                      <a:r>
                        <a:rPr lang="en-US" sz="1100" u="none" strike="noStrike" cap="none" dirty="0">
                          <a:solidFill>
                            <a:schemeClr val="tx1"/>
                          </a:solidFill>
                        </a:rPr>
                        <a:t>: </a:t>
                      </a:r>
                      <a:r>
                        <a:rPr lang="en-US" sz="1100" b="0" i="0" u="none" strike="noStrike" cap="none" dirty="0">
                          <a:solidFill>
                            <a:schemeClr val="tx1"/>
                          </a:solidFill>
                          <a:effectLst/>
                          <a:latin typeface="Arial"/>
                          <a:ea typeface="Arial"/>
                          <a:cs typeface="Arial"/>
                          <a:sym typeface="Arial"/>
                        </a:rPr>
                        <a:t>Programmers are consequently more likely to directly manipulate the fields within the structure, violating the software engineering principles of information hiding and data encapsulation and increasing the probability of developing incorrect or nonportable code.</a:t>
                      </a:r>
                      <a:r>
                        <a:rPr lang="en-US" sz="1100" dirty="0">
                          <a:solidFill>
                            <a:schemeClr val="tx1"/>
                          </a:solidFill>
                          <a:effectLst/>
                        </a:rPr>
                        <a:t> </a:t>
                      </a:r>
                    </a:p>
                    <a:p>
                      <a:pPr marL="342900" marR="0" lvl="0" indent="-342900" algn="just" rtl="0">
                        <a:lnSpc>
                          <a:spcPct val="100000"/>
                        </a:lnSpc>
                        <a:spcBef>
                          <a:spcPts val="0"/>
                        </a:spcBef>
                        <a:spcAft>
                          <a:spcPts val="0"/>
                        </a:spcAft>
                        <a:buClr>
                          <a:srgbClr val="000000"/>
                        </a:buClr>
                        <a:buSzPts val="3600"/>
                        <a:buFont typeface="+mj-lt"/>
                        <a:buAutoNum type="arabicPeriod"/>
                      </a:pPr>
                      <a:r>
                        <a:rPr lang="en-US" sz="1100" u="none" strike="noStrike" cap="none" dirty="0">
                          <a:solidFill>
                            <a:schemeClr val="tx1"/>
                          </a:solidFill>
                          <a:effectLst/>
                        </a:rPr>
                        <a:t> </a:t>
                      </a:r>
                      <a:r>
                        <a:rPr lang="en-US" sz="1100" b="1" u="none" strike="noStrike" cap="none" dirty="0">
                          <a:solidFill>
                            <a:schemeClr val="tx1"/>
                          </a:solidFill>
                          <a:effectLst/>
                        </a:rPr>
                        <a:t>String Correctness</a:t>
                      </a:r>
                      <a:r>
                        <a:rPr lang="en-US" sz="1100" u="none" strike="noStrike" cap="none" dirty="0">
                          <a:solidFill>
                            <a:schemeClr val="tx1"/>
                          </a:solidFill>
                          <a:effectLst/>
                        </a:rPr>
                        <a:t>: </a:t>
                      </a:r>
                      <a:r>
                        <a:rPr lang="en-US" sz="1100" b="0" i="0" u="none" strike="noStrike" cap="none" dirty="0">
                          <a:solidFill>
                            <a:schemeClr val="tx1"/>
                          </a:solidFill>
                          <a:effectLst/>
                          <a:latin typeface="Arial"/>
                          <a:ea typeface="Arial"/>
                          <a:cs typeface="Arial"/>
                          <a:sym typeface="Arial"/>
                        </a:rPr>
                        <a:t>The process of parsing an integer or floating-point number from a string can produce many errors.</a:t>
                      </a:r>
                      <a:r>
                        <a:rPr lang="en-US" sz="1100" dirty="0">
                          <a:solidFill>
                            <a:schemeClr val="tx1"/>
                          </a:solidFill>
                          <a:effectLst/>
                        </a:rPr>
                        <a:t> </a:t>
                      </a:r>
                    </a:p>
                    <a:p>
                      <a:pPr marL="342900" marR="0" lvl="0" indent="-342900" algn="just" rtl="0">
                        <a:lnSpc>
                          <a:spcPct val="100000"/>
                        </a:lnSpc>
                        <a:spcBef>
                          <a:spcPts val="0"/>
                        </a:spcBef>
                        <a:spcAft>
                          <a:spcPts val="0"/>
                        </a:spcAft>
                        <a:buClr>
                          <a:srgbClr val="000000"/>
                        </a:buClr>
                        <a:buSzPts val="3600"/>
                        <a:buFont typeface="+mj-lt"/>
                        <a:buAutoNum type="arabicPeriod"/>
                      </a:pPr>
                      <a:r>
                        <a:rPr lang="en-US" sz="1100" u="none" strike="noStrike" cap="none" dirty="0">
                          <a:solidFill>
                            <a:schemeClr val="tx1"/>
                          </a:solidFill>
                          <a:effectLst/>
                        </a:rPr>
                        <a:t> </a:t>
                      </a:r>
                      <a:r>
                        <a:rPr lang="en-US" sz="1100" b="1" u="none" strike="noStrike" cap="none" dirty="0">
                          <a:solidFill>
                            <a:schemeClr val="tx1"/>
                          </a:solidFill>
                          <a:effectLst/>
                        </a:rPr>
                        <a:t>Assertion</a:t>
                      </a:r>
                      <a:r>
                        <a:rPr lang="en-US" sz="1100" u="none" strike="noStrike" cap="none" dirty="0">
                          <a:solidFill>
                            <a:schemeClr val="tx1"/>
                          </a:solidFill>
                          <a:effectLst/>
                        </a:rPr>
                        <a:t>: </a:t>
                      </a:r>
                      <a:r>
                        <a:rPr lang="en-US" sz="1100" b="0" i="0" u="none" strike="noStrike" cap="none" dirty="0">
                          <a:solidFill>
                            <a:schemeClr val="tx1"/>
                          </a:solidFill>
                          <a:effectLst/>
                          <a:latin typeface="Arial"/>
                          <a:ea typeface="Arial"/>
                          <a:cs typeface="Arial"/>
                          <a:sym typeface="Arial"/>
                        </a:rPr>
                        <a:t>Static assertion is a valuable diagnostic tool for finding and eliminating software defects that may result in </a:t>
                      </a:r>
                      <a:r>
                        <a:rPr lang="en-US" sz="1100" b="0" i="0" u="sng" strike="noStrike" cap="none" dirty="0">
                          <a:solidFill>
                            <a:schemeClr val="tx1"/>
                          </a:solidFill>
                          <a:effectLst/>
                          <a:latin typeface="Arial"/>
                          <a:ea typeface="Arial"/>
                          <a:cs typeface="Arial"/>
                          <a:sym typeface="Arial"/>
                          <a:hlinkClick r:id="rId6">
                            <a:extLst>
                              <a:ext uri="{A12FA001-AC4F-418D-AE19-62706E023703}">
                                <ahyp:hlinkClr xmlns:ahyp="http://schemas.microsoft.com/office/drawing/2018/hyperlinkcolor" val="tx"/>
                              </a:ext>
                            </a:extLst>
                          </a:hlinkClick>
                        </a:rPr>
                        <a:t>vulnerabilities</a:t>
                      </a:r>
                      <a:r>
                        <a:rPr lang="en-US" sz="1100" b="0" i="0" u="none" strike="noStrike" cap="none" dirty="0">
                          <a:solidFill>
                            <a:schemeClr val="tx1"/>
                          </a:solidFill>
                          <a:effectLst/>
                          <a:latin typeface="Arial"/>
                          <a:ea typeface="Arial"/>
                          <a:cs typeface="Arial"/>
                          <a:sym typeface="Arial"/>
                        </a:rPr>
                        <a:t> at compile time. </a:t>
                      </a:r>
                      <a:endParaRPr lang="en-US" sz="1100" u="none" strike="noStrike" cap="none" dirty="0">
                        <a:solidFill>
                          <a:schemeClr val="tx1"/>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342900" marR="0" lvl="0" indent="-342900" algn="just" rtl="0">
                        <a:lnSpc>
                          <a:spcPct val="100000"/>
                        </a:lnSpc>
                        <a:spcBef>
                          <a:spcPts val="0"/>
                        </a:spcBef>
                        <a:spcAft>
                          <a:spcPts val="0"/>
                        </a:spcAft>
                        <a:buClr>
                          <a:srgbClr val="000000"/>
                        </a:buClr>
                        <a:buSzPts val="3600"/>
                        <a:buFont typeface="+mj-lt"/>
                        <a:buAutoNum type="arabicPeriod"/>
                      </a:pPr>
                      <a:r>
                        <a:rPr lang="en-US" sz="1100" u="none" strike="noStrike" cap="none" dirty="0">
                          <a:solidFill>
                            <a:schemeClr val="tx1"/>
                          </a:solidFill>
                        </a:rPr>
                        <a:t> </a:t>
                      </a:r>
                      <a:r>
                        <a:rPr lang="en-US" sz="1100" b="1" u="none" strike="noStrike" cap="none" dirty="0">
                          <a:solidFill>
                            <a:schemeClr val="tx1"/>
                          </a:solidFill>
                        </a:rPr>
                        <a:t>Data Type</a:t>
                      </a:r>
                      <a:r>
                        <a:rPr lang="en-US" sz="1100" u="none" strike="noStrike" cap="none" dirty="0">
                          <a:solidFill>
                            <a:schemeClr val="tx1"/>
                          </a:solidFill>
                        </a:rPr>
                        <a:t>: </a:t>
                      </a:r>
                      <a:r>
                        <a:rPr lang="en-US" sz="1100" b="0" i="0" u="none" strike="noStrike" cap="none" dirty="0">
                          <a:solidFill>
                            <a:schemeClr val="tx1"/>
                          </a:solidFill>
                          <a:effectLst/>
                          <a:latin typeface="Arial"/>
                          <a:ea typeface="Arial"/>
                          <a:cs typeface="Arial"/>
                          <a:sym typeface="Arial"/>
                        </a:rPr>
                        <a:t>Programmers are consequently more likely to directly manipulate the fields within the structure, violating the software engineering principles of information hiding and data encapsulation and increasing the probability of developing incorrect or nonportable code.</a:t>
                      </a:r>
                      <a:r>
                        <a:rPr lang="en-US" sz="1100" dirty="0">
                          <a:solidFill>
                            <a:schemeClr val="tx1"/>
                          </a:solidFill>
                          <a:effectLst/>
                        </a:rPr>
                        <a:t> </a:t>
                      </a:r>
                    </a:p>
                    <a:p>
                      <a:pPr marL="342900" marR="0" lvl="0" indent="-342900" algn="just" rtl="0">
                        <a:lnSpc>
                          <a:spcPct val="100000"/>
                        </a:lnSpc>
                        <a:spcBef>
                          <a:spcPts val="0"/>
                        </a:spcBef>
                        <a:spcAft>
                          <a:spcPts val="0"/>
                        </a:spcAft>
                        <a:buClr>
                          <a:srgbClr val="000000"/>
                        </a:buClr>
                        <a:buSzPts val="3600"/>
                        <a:buFont typeface="+mj-lt"/>
                        <a:buAutoNum type="arabicPeriod"/>
                      </a:pPr>
                      <a:r>
                        <a:rPr lang="en-US" sz="1100" u="none" strike="noStrike" cap="none" dirty="0">
                          <a:solidFill>
                            <a:schemeClr val="tx1"/>
                          </a:solidFill>
                          <a:effectLst/>
                        </a:rPr>
                        <a:t> </a:t>
                      </a:r>
                      <a:r>
                        <a:rPr lang="en-US" sz="1100" b="1" u="none" strike="noStrike" cap="none" dirty="0">
                          <a:solidFill>
                            <a:schemeClr val="tx1"/>
                          </a:solidFill>
                          <a:effectLst/>
                        </a:rPr>
                        <a:t>String Correctness</a:t>
                      </a:r>
                      <a:r>
                        <a:rPr lang="en-US" sz="1100" u="none" strike="noStrike" cap="none" dirty="0">
                          <a:solidFill>
                            <a:schemeClr val="tx1"/>
                          </a:solidFill>
                          <a:effectLst/>
                        </a:rPr>
                        <a:t>: </a:t>
                      </a:r>
                      <a:r>
                        <a:rPr lang="en-US" sz="1100" b="0" i="0" u="none" strike="noStrike" cap="none" dirty="0">
                          <a:solidFill>
                            <a:schemeClr val="tx1"/>
                          </a:solidFill>
                          <a:effectLst/>
                          <a:latin typeface="Arial"/>
                          <a:ea typeface="Arial"/>
                          <a:cs typeface="Arial"/>
                          <a:sym typeface="Arial"/>
                        </a:rPr>
                        <a:t>The process of parsing an integer or floating-point number from a string can produce many errors.</a:t>
                      </a:r>
                      <a:r>
                        <a:rPr lang="en-US" sz="1100" dirty="0">
                          <a:solidFill>
                            <a:schemeClr val="tx1"/>
                          </a:solidFill>
                          <a:effectLst/>
                        </a:rPr>
                        <a:t> </a:t>
                      </a:r>
                    </a:p>
                    <a:p>
                      <a:pPr marL="342900" marR="0" lvl="0" indent="-342900" algn="just" rtl="0">
                        <a:lnSpc>
                          <a:spcPct val="100000"/>
                        </a:lnSpc>
                        <a:spcBef>
                          <a:spcPts val="0"/>
                        </a:spcBef>
                        <a:spcAft>
                          <a:spcPts val="0"/>
                        </a:spcAft>
                        <a:buClr>
                          <a:srgbClr val="000000"/>
                        </a:buClr>
                        <a:buSzPts val="3600"/>
                        <a:buFont typeface="+mj-lt"/>
                        <a:buAutoNum type="arabicPeriod"/>
                      </a:pPr>
                      <a:r>
                        <a:rPr lang="en-US" sz="1100" u="none" strike="noStrike" cap="none" dirty="0">
                          <a:solidFill>
                            <a:schemeClr val="tx1"/>
                          </a:solidFill>
                          <a:effectLst/>
                        </a:rPr>
                        <a:t> </a:t>
                      </a:r>
                      <a:r>
                        <a:rPr lang="en-US" sz="1100" b="1" u="none" strike="noStrike" cap="none" dirty="0">
                          <a:solidFill>
                            <a:schemeClr val="tx1"/>
                          </a:solidFill>
                          <a:effectLst/>
                        </a:rPr>
                        <a:t>Assertion</a:t>
                      </a:r>
                      <a:r>
                        <a:rPr lang="en-US" sz="1100" u="none" strike="noStrike" cap="none" dirty="0">
                          <a:solidFill>
                            <a:schemeClr val="tx1"/>
                          </a:solidFill>
                          <a:effectLst/>
                        </a:rPr>
                        <a:t>: </a:t>
                      </a:r>
                      <a:r>
                        <a:rPr lang="en-US" sz="1100" b="0" i="0" u="none" strike="noStrike" cap="none" dirty="0">
                          <a:solidFill>
                            <a:schemeClr val="tx1"/>
                          </a:solidFill>
                          <a:effectLst/>
                          <a:latin typeface="Arial"/>
                          <a:ea typeface="Arial"/>
                          <a:cs typeface="Arial"/>
                          <a:sym typeface="Arial"/>
                        </a:rPr>
                        <a:t>Static assertion is a valuable diagnostic tool for finding and eliminating software defects that may result in </a:t>
                      </a:r>
                      <a:r>
                        <a:rPr lang="en-US" sz="1100" b="0" i="0" u="sng" strike="noStrike" cap="none" dirty="0">
                          <a:solidFill>
                            <a:schemeClr val="tx1"/>
                          </a:solidFill>
                          <a:effectLst/>
                          <a:latin typeface="Arial"/>
                          <a:ea typeface="Arial"/>
                          <a:cs typeface="Arial"/>
                          <a:sym typeface="Arial"/>
                          <a:hlinkClick r:id="rId6">
                            <a:extLst>
                              <a:ext uri="{A12FA001-AC4F-418D-AE19-62706E023703}">
                                <ahyp:hlinkClr xmlns:ahyp="http://schemas.microsoft.com/office/drawing/2018/hyperlinkcolor" val="tx"/>
                              </a:ext>
                            </a:extLst>
                          </a:hlinkClick>
                        </a:rPr>
                        <a:t>vulnerabilities</a:t>
                      </a:r>
                      <a:r>
                        <a:rPr lang="en-US" sz="1100" b="0" i="0" u="none" strike="noStrike" cap="none" dirty="0">
                          <a:solidFill>
                            <a:schemeClr val="tx1"/>
                          </a:solidFill>
                          <a:effectLst/>
                          <a:latin typeface="Arial"/>
                          <a:ea typeface="Arial"/>
                          <a:cs typeface="Arial"/>
                          <a:sym typeface="Arial"/>
                        </a:rPr>
                        <a:t> at compile time. </a:t>
                      </a:r>
                      <a:endParaRPr lang="en-US" sz="1100" u="none" strike="noStrike" cap="none" dirty="0">
                        <a:solidFill>
                          <a:schemeClr val="tx1"/>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1"/>
                  </a:ext>
                </a:extLst>
              </a:tr>
            </a:tbl>
          </a:graphicData>
        </a:graphic>
      </p:graphicFrame>
      <p:pic>
        <p:nvPicPr>
          <p:cNvPr id="162" name="Google Shape;162;p4" descr="Green Pace logo"/>
          <p:cNvPicPr preferRelativeResize="0"/>
          <p:nvPr/>
        </p:nvPicPr>
        <p:blipFill>
          <a:blip r:embed="rId10">
            <a:alphaModFix/>
          </a:blip>
          <a:stretch>
            <a:fillRect/>
          </a:stretch>
        </p:blipFill>
        <p:spPr>
          <a:xfrm>
            <a:off x="11084074" y="5440526"/>
            <a:ext cx="886601" cy="1149225"/>
          </a:xfrm>
          <a:prstGeom prst="rect">
            <a:avLst/>
          </a:prstGeom>
          <a:noFill/>
          <a:ln>
            <a:noFill/>
          </a:ln>
        </p:spPr>
      </p:pic>
      <p:pic>
        <p:nvPicPr>
          <p:cNvPr id="2" name="Audio Recording Apr 18, 2021 at 1:03:13 PM" descr="Audio Recording Apr 18, 2021 at 1:03:13 PM">
            <a:hlinkClick r:id="" action="ppaction://media"/>
            <a:extLst>
              <a:ext uri="{FF2B5EF4-FFF2-40B4-BE49-F238E27FC236}">
                <a16:creationId xmlns:a16="http://schemas.microsoft.com/office/drawing/2014/main" id="{EC9A0FC7-0A80-5247-ABB0-FB2D4E3096D6}"/>
              </a:ext>
            </a:extLst>
          </p:cNvPr>
          <p:cNvPicPr>
            <a:picLocks noChangeAspect="1"/>
          </p:cNvPicPr>
          <p:nvPr>
            <a:audioFile r:link="rId3"/>
            <p:extLst>
              <p:ext uri="{DAA4B4D4-6D71-4841-9C94-3DE7FCFB9230}">
                <p14:media xmlns:p14="http://schemas.microsoft.com/office/powerpoint/2010/main" r:embed="rId2"/>
              </p:ext>
            </p:extLst>
          </p:nvPr>
        </p:nvPicPr>
        <p:blipFill>
          <a:blip r:embed="rId11"/>
          <a:stretch>
            <a:fillRect/>
          </a:stretch>
        </p:blipFill>
        <p:spPr>
          <a:xfrm>
            <a:off x="11120974" y="4394200"/>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364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10 PRINCIPLES</a:t>
            </a:r>
            <a:endParaRPr dirty="0"/>
          </a:p>
        </p:txBody>
      </p:sp>
      <p:sp>
        <p:nvSpPr>
          <p:cNvPr id="168" name="Google Shape;168;p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fontScale="77500" lnSpcReduction="20000"/>
          </a:bodyPr>
          <a:lstStyle/>
          <a:p>
            <a:pPr lvl="0" indent="-457200">
              <a:spcBef>
                <a:spcPts val="0"/>
              </a:spcBef>
              <a:buSzPts val="2200"/>
              <a:buFont typeface="+mj-lt"/>
              <a:buAutoNum type="arabicPeriod"/>
            </a:pPr>
            <a:r>
              <a:rPr lang="en-US" b="1" dirty="0"/>
              <a:t>Validate Input Data</a:t>
            </a:r>
            <a:r>
              <a:rPr lang="en-US" dirty="0"/>
              <a:t>: Data Type, Data Value, String Correctness, Memory Protection, Assertion, Exceptions, Input Output, Containers, Characters and Strings.</a:t>
            </a:r>
          </a:p>
          <a:p>
            <a:pPr indent="-457200">
              <a:spcBef>
                <a:spcPts val="0"/>
              </a:spcBef>
              <a:buSzPts val="2200"/>
              <a:buFont typeface="+mj-lt"/>
              <a:buAutoNum type="arabicPeriod"/>
            </a:pPr>
            <a:r>
              <a:rPr lang="en-US" b="1" dirty="0"/>
              <a:t>Heed Compiler Warnings</a:t>
            </a:r>
            <a:r>
              <a:rPr lang="en-US" dirty="0"/>
              <a:t>: Data Value, String Correctness,  Exceptions, Input Output, Characters and Strings.</a:t>
            </a:r>
          </a:p>
          <a:p>
            <a:pPr indent="-457200">
              <a:spcBef>
                <a:spcPts val="0"/>
              </a:spcBef>
              <a:buSzPts val="2200"/>
              <a:buFont typeface="+mj-lt"/>
              <a:buAutoNum type="arabicPeriod"/>
            </a:pPr>
            <a:r>
              <a:rPr lang="en-US" b="1" dirty="0"/>
              <a:t>Architecture and Design for Security Policies</a:t>
            </a:r>
            <a:r>
              <a:rPr lang="en-US" dirty="0"/>
              <a:t>: SQL Injections, Memory Protection, Assertion, Exception, Input Output, Containers, Characters and Strings.</a:t>
            </a:r>
          </a:p>
          <a:p>
            <a:pPr indent="-457200">
              <a:spcBef>
                <a:spcPts val="0"/>
              </a:spcBef>
              <a:buSzPts val="2200"/>
              <a:buFont typeface="+mj-lt"/>
              <a:buAutoNum type="arabicPeriod"/>
            </a:pPr>
            <a:r>
              <a:rPr lang="en-US" b="1" dirty="0"/>
              <a:t>Keep it Simple</a:t>
            </a:r>
            <a:r>
              <a:rPr lang="en-US" dirty="0"/>
              <a:t>: Data Type , Data Value, String Correctness, SQL Injections, Memory Protection, Assertion, Exception, Input Output, Containers, Characters and Strings.</a:t>
            </a:r>
          </a:p>
          <a:p>
            <a:pPr lvl="0" indent="-457200">
              <a:spcBef>
                <a:spcPts val="0"/>
              </a:spcBef>
              <a:buSzPts val="2200"/>
              <a:buFont typeface="+mj-lt"/>
              <a:buAutoNum type="arabicPeriod"/>
            </a:pPr>
            <a:r>
              <a:rPr lang="en-US" b="1" dirty="0"/>
              <a:t>Default Deny</a:t>
            </a:r>
            <a:r>
              <a:rPr lang="en-US" dirty="0"/>
              <a:t>:</a:t>
            </a:r>
          </a:p>
          <a:p>
            <a:pPr lvl="0" indent="-457200">
              <a:spcBef>
                <a:spcPts val="0"/>
              </a:spcBef>
              <a:buSzPts val="2200"/>
              <a:buFont typeface="+mj-lt"/>
              <a:buAutoNum type="arabicPeriod"/>
            </a:pPr>
            <a:r>
              <a:rPr lang="en-US" b="1" dirty="0"/>
              <a:t>Adhere to the Principle of Least Privilege</a:t>
            </a:r>
            <a:r>
              <a:rPr lang="en-US" dirty="0"/>
              <a:t>:</a:t>
            </a:r>
          </a:p>
          <a:p>
            <a:pPr indent="-457200">
              <a:spcBef>
                <a:spcPts val="0"/>
              </a:spcBef>
              <a:buSzPts val="2200"/>
              <a:buFont typeface="+mj-lt"/>
              <a:buAutoNum type="arabicPeriod"/>
            </a:pPr>
            <a:r>
              <a:rPr lang="en-US" b="1" dirty="0"/>
              <a:t>Sanitize Data Sent to Other Systems</a:t>
            </a:r>
            <a:r>
              <a:rPr lang="en-US" dirty="0"/>
              <a:t>: SQL Injections, Memory Protection, Assertion, Exception, Input Output, Characters and Strings.</a:t>
            </a:r>
          </a:p>
          <a:p>
            <a:pPr indent="-457200">
              <a:spcBef>
                <a:spcPts val="0"/>
              </a:spcBef>
              <a:buSzPts val="2200"/>
              <a:buFont typeface="+mj-lt"/>
              <a:buAutoNum type="arabicPeriod"/>
            </a:pPr>
            <a:r>
              <a:rPr lang="en-US" b="1" dirty="0"/>
              <a:t>Practice Defense in Depth</a:t>
            </a:r>
            <a:r>
              <a:rPr lang="en-US" dirty="0"/>
              <a:t>: Data Type , Data Value, String Correctness, SQL Injections, Memory Protection, Assertion, Exception, Input Output, Containers, Characters and Strings.</a:t>
            </a:r>
          </a:p>
          <a:p>
            <a:pPr indent="-457200">
              <a:spcBef>
                <a:spcPts val="0"/>
              </a:spcBef>
              <a:buSzPts val="2200"/>
              <a:buFont typeface="+mj-lt"/>
              <a:buAutoNum type="arabicPeriod"/>
            </a:pPr>
            <a:r>
              <a:rPr lang="en-US" b="1" dirty="0"/>
              <a:t>Use Effective Quality Assurance Techniques</a:t>
            </a:r>
            <a:r>
              <a:rPr lang="en-US" dirty="0"/>
              <a:t>: Data Type , Data Value, String Correctness, SQL Injections, Memory Protection, Assertion, Exception, Input Output, Containers, Characters and Strings.</a:t>
            </a:r>
          </a:p>
          <a:p>
            <a:pPr indent="-457200">
              <a:spcBef>
                <a:spcPts val="0"/>
              </a:spcBef>
              <a:buSzPts val="2200"/>
              <a:buFont typeface="+mj-lt"/>
              <a:buAutoNum type="arabicPeriod"/>
            </a:pPr>
            <a:r>
              <a:rPr lang="en-US" b="1" dirty="0"/>
              <a:t>Adopt a Secure Coding Standard</a:t>
            </a:r>
            <a:r>
              <a:rPr lang="en-US" dirty="0"/>
              <a:t>: Data Type , Data Value, String Correctness, SQL Injections, Memory Protection, Assertion, Exception, Input Output, Containers, Characters and Strings.</a:t>
            </a:r>
          </a:p>
          <a:p>
            <a:pPr marL="0" lvl="0" indent="0">
              <a:spcBef>
                <a:spcPts val="0"/>
              </a:spcBef>
              <a:buSzPts val="2200"/>
              <a:buNone/>
            </a:pPr>
            <a:endParaRPr lang="en-US" dirty="0"/>
          </a:p>
          <a:p>
            <a:pPr marL="0" lvl="0" indent="0" algn="l" rtl="0">
              <a:lnSpc>
                <a:spcPct val="90000"/>
              </a:lnSpc>
              <a:spcBef>
                <a:spcPts val="0"/>
              </a:spcBef>
              <a:spcAft>
                <a:spcPts val="0"/>
              </a:spcAft>
              <a:buClr>
                <a:schemeClr val="lt1"/>
              </a:buClr>
              <a:buSzPts val="2200"/>
              <a:buNone/>
            </a:pPr>
            <a:endParaRPr dirty="0"/>
          </a:p>
        </p:txBody>
      </p:sp>
      <p:pic>
        <p:nvPicPr>
          <p:cNvPr id="169" name="Google Shape;169;p5"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Recording Apr 18, 2021 at 1:05:25 PM" descr="Audio Recording Apr 18, 2021 at 1:05:25 PM">
            <a:hlinkClick r:id="" action="ppaction://media"/>
            <a:extLst>
              <a:ext uri="{FF2B5EF4-FFF2-40B4-BE49-F238E27FC236}">
                <a16:creationId xmlns:a16="http://schemas.microsoft.com/office/drawing/2014/main" id="{030E6780-7330-1243-9832-332FAE760965}"/>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9063420" y="5812285"/>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216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6"/>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CODING STANDARDS</a:t>
            </a:r>
            <a:endParaRPr/>
          </a:p>
        </p:txBody>
      </p:sp>
      <p:sp>
        <p:nvSpPr>
          <p:cNvPr id="175" name="Google Shape;175;p6"/>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spcBef>
                <a:spcPts val="0"/>
              </a:spcBef>
              <a:buSzPts val="2000"/>
            </a:pPr>
            <a:r>
              <a:rPr lang="en-US" sz="1200" dirty="0"/>
              <a:t>My ranking of my vulnerabilities derived from the SEI CERT C++ Coding Standard. Each standard I selected had given me the exact Severity, Likelihood, Remediation Cost, Priority, and Level for each listed below.</a:t>
            </a:r>
            <a:endParaRPr sz="1200" dirty="0"/>
          </a:p>
        </p:txBody>
      </p:sp>
      <p:pic>
        <p:nvPicPr>
          <p:cNvPr id="176" name="Google Shape;176;p6"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graphicFrame>
        <p:nvGraphicFramePr>
          <p:cNvPr id="2" name="Table 1">
            <a:extLst>
              <a:ext uri="{FF2B5EF4-FFF2-40B4-BE49-F238E27FC236}">
                <a16:creationId xmlns:a16="http://schemas.microsoft.com/office/drawing/2014/main" id="{73719853-2E82-3341-8616-A271B1D27A16}"/>
              </a:ext>
            </a:extLst>
          </p:cNvPr>
          <p:cNvGraphicFramePr>
            <a:graphicFrameLocks noGrp="1"/>
          </p:cNvGraphicFramePr>
          <p:nvPr>
            <p:extLst>
              <p:ext uri="{D42A27DB-BD31-4B8C-83A1-F6EECF244321}">
                <p14:modId xmlns:p14="http://schemas.microsoft.com/office/powerpoint/2010/main" val="409644184"/>
              </p:ext>
            </p:extLst>
          </p:nvPr>
        </p:nvGraphicFramePr>
        <p:xfrm>
          <a:off x="2417591" y="2585545"/>
          <a:ext cx="6652837" cy="4114800"/>
        </p:xfrm>
        <a:graphic>
          <a:graphicData uri="http://schemas.openxmlformats.org/drawingml/2006/table">
            <a:tbl>
              <a:tblPr firstRow="1" bandRow="1">
                <a:tableStyleId>{802198C4-3087-4945-87E3-76CBB3509B7E}</a:tableStyleId>
              </a:tblPr>
              <a:tblGrid>
                <a:gridCol w="953453">
                  <a:extLst>
                    <a:ext uri="{9D8B030D-6E8A-4147-A177-3AD203B41FA5}">
                      <a16:colId xmlns:a16="http://schemas.microsoft.com/office/drawing/2014/main" val="3652147604"/>
                    </a:ext>
                  </a:extLst>
                </a:gridCol>
                <a:gridCol w="873175">
                  <a:extLst>
                    <a:ext uri="{9D8B030D-6E8A-4147-A177-3AD203B41FA5}">
                      <a16:colId xmlns:a16="http://schemas.microsoft.com/office/drawing/2014/main" val="3553901774"/>
                    </a:ext>
                  </a:extLst>
                </a:gridCol>
                <a:gridCol w="821418">
                  <a:extLst>
                    <a:ext uri="{9D8B030D-6E8A-4147-A177-3AD203B41FA5}">
                      <a16:colId xmlns:a16="http://schemas.microsoft.com/office/drawing/2014/main" val="2235457482"/>
                    </a:ext>
                  </a:extLst>
                </a:gridCol>
                <a:gridCol w="1130134">
                  <a:extLst>
                    <a:ext uri="{9D8B030D-6E8A-4147-A177-3AD203B41FA5}">
                      <a16:colId xmlns:a16="http://schemas.microsoft.com/office/drawing/2014/main" val="1465772732"/>
                    </a:ext>
                  </a:extLst>
                </a:gridCol>
                <a:gridCol w="1242782">
                  <a:extLst>
                    <a:ext uri="{9D8B030D-6E8A-4147-A177-3AD203B41FA5}">
                      <a16:colId xmlns:a16="http://schemas.microsoft.com/office/drawing/2014/main" val="2441075322"/>
                    </a:ext>
                  </a:extLst>
                </a:gridCol>
                <a:gridCol w="1631875">
                  <a:extLst>
                    <a:ext uri="{9D8B030D-6E8A-4147-A177-3AD203B41FA5}">
                      <a16:colId xmlns:a16="http://schemas.microsoft.com/office/drawing/2014/main" val="3698900519"/>
                    </a:ext>
                  </a:extLst>
                </a:gridCol>
              </a:tblGrid>
              <a:tr h="287283">
                <a:tc>
                  <a:txBody>
                    <a:bodyPr/>
                    <a:lstStyle/>
                    <a:p>
                      <a:pPr marL="0" marR="0" algn="ctr">
                        <a:spcBef>
                          <a:spcPts val="0"/>
                        </a:spcBef>
                        <a:spcAft>
                          <a:spcPts val="0"/>
                        </a:spcAft>
                      </a:pPr>
                      <a:r>
                        <a:rPr lang="en-US" sz="1000" dirty="0">
                          <a:solidFill>
                            <a:schemeClr val="bg1"/>
                          </a:solidFill>
                          <a:effectLst/>
                        </a:rPr>
                        <a:t>Rule</a:t>
                      </a:r>
                      <a:endParaRPr lang="en-US" sz="10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000" dirty="0">
                          <a:solidFill>
                            <a:schemeClr val="bg1"/>
                          </a:solidFill>
                          <a:effectLst/>
                        </a:rPr>
                        <a:t>Severity</a:t>
                      </a:r>
                      <a:endParaRPr lang="en-US" sz="10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000">
                          <a:solidFill>
                            <a:schemeClr val="bg1"/>
                          </a:solidFill>
                          <a:effectLst/>
                        </a:rPr>
                        <a:t>Likelihood</a:t>
                      </a:r>
                      <a:endParaRPr lang="en-US" sz="1000">
                        <a:solidFill>
                          <a:schemeClr val="bg1"/>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000">
                          <a:solidFill>
                            <a:schemeClr val="bg1"/>
                          </a:solidFill>
                          <a:effectLst/>
                        </a:rPr>
                        <a:t>Remediation Cost</a:t>
                      </a:r>
                      <a:endParaRPr lang="en-US" sz="1000">
                        <a:solidFill>
                          <a:schemeClr val="bg1"/>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000">
                          <a:solidFill>
                            <a:schemeClr val="bg1"/>
                          </a:solidFill>
                          <a:effectLst/>
                        </a:rPr>
                        <a:t>Priority</a:t>
                      </a:r>
                      <a:endParaRPr lang="en-US" sz="1000">
                        <a:solidFill>
                          <a:schemeClr val="bg1"/>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000">
                          <a:solidFill>
                            <a:schemeClr val="bg1"/>
                          </a:solidFill>
                          <a:effectLst/>
                        </a:rPr>
                        <a:t>Level</a:t>
                      </a:r>
                      <a:endParaRPr lang="en-US" sz="1000">
                        <a:solidFill>
                          <a:schemeClr val="bg1"/>
                        </a:solidFill>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712036262"/>
                  </a:ext>
                </a:extLst>
              </a:tr>
              <a:tr h="143641">
                <a:tc>
                  <a:txBody>
                    <a:bodyPr/>
                    <a:lstStyle/>
                    <a:p>
                      <a:pPr marL="0" marR="0">
                        <a:spcBef>
                          <a:spcPts val="0"/>
                        </a:spcBef>
                        <a:spcAft>
                          <a:spcPts val="0"/>
                        </a:spcAft>
                      </a:pPr>
                      <a:r>
                        <a:rPr lang="en-US" sz="1000" dirty="0">
                          <a:solidFill>
                            <a:schemeClr val="bg1"/>
                          </a:solidFill>
                          <a:effectLst/>
                        </a:rPr>
                        <a:t>STD-001-CPP</a:t>
                      </a:r>
                      <a:endParaRPr lang="en-US" sz="10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000">
                          <a:solidFill>
                            <a:schemeClr val="bg1"/>
                          </a:solidFill>
                          <a:effectLst/>
                        </a:rPr>
                        <a:t>High</a:t>
                      </a:r>
                      <a:endParaRPr lang="en-US" sz="10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000" dirty="0">
                          <a:solidFill>
                            <a:schemeClr val="bg1"/>
                          </a:solidFill>
                          <a:effectLst/>
                        </a:rPr>
                        <a:t>Unlikely</a:t>
                      </a:r>
                      <a:endParaRPr lang="en-US" sz="10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000">
                          <a:solidFill>
                            <a:schemeClr val="bg1"/>
                          </a:solidFill>
                          <a:effectLst/>
                        </a:rPr>
                        <a:t>Medium</a:t>
                      </a:r>
                      <a:endParaRPr lang="en-US" sz="10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000">
                          <a:solidFill>
                            <a:schemeClr val="bg1"/>
                          </a:solidFill>
                          <a:effectLst/>
                        </a:rPr>
                        <a:t>High</a:t>
                      </a:r>
                      <a:endParaRPr lang="en-US" sz="1000">
                        <a:solidFill>
                          <a:schemeClr val="bg1"/>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000" dirty="0">
                          <a:solidFill>
                            <a:schemeClr val="bg1"/>
                          </a:solidFill>
                          <a:effectLst/>
                        </a:rPr>
                        <a:t>2</a:t>
                      </a:r>
                      <a:endParaRPr lang="en-US" sz="10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4060130808"/>
                  </a:ext>
                </a:extLst>
              </a:tr>
              <a:tr h="287283">
                <a:tc>
                  <a:txBody>
                    <a:bodyPr/>
                    <a:lstStyle/>
                    <a:p>
                      <a:pPr marL="0" marR="0">
                        <a:spcBef>
                          <a:spcPts val="0"/>
                        </a:spcBef>
                        <a:spcAft>
                          <a:spcPts val="0"/>
                        </a:spcAft>
                      </a:pPr>
                      <a:r>
                        <a:rPr lang="en-US" sz="1000" dirty="0">
                          <a:solidFill>
                            <a:schemeClr val="bg1"/>
                          </a:solidFill>
                          <a:effectLst/>
                        </a:rPr>
                        <a:t>Data Type:</a:t>
                      </a:r>
                    </a:p>
                    <a:p>
                      <a:pPr marL="0" marR="0">
                        <a:spcBef>
                          <a:spcPts val="0"/>
                        </a:spcBef>
                        <a:spcAft>
                          <a:spcPts val="0"/>
                        </a:spcAft>
                      </a:pPr>
                      <a:r>
                        <a:rPr lang="en-US" sz="1000" dirty="0">
                          <a:solidFill>
                            <a:schemeClr val="bg1"/>
                          </a:solidFill>
                          <a:effectLst/>
                        </a:rPr>
                        <a:t>STD-111-C</a:t>
                      </a:r>
                      <a:endParaRPr lang="en-US" sz="10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000">
                          <a:solidFill>
                            <a:schemeClr val="bg1"/>
                          </a:solidFill>
                          <a:effectLst/>
                        </a:rPr>
                        <a:t>Low</a:t>
                      </a:r>
                      <a:endParaRPr lang="en-US" sz="1000">
                        <a:solidFill>
                          <a:schemeClr val="bg1"/>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000" dirty="0">
                          <a:solidFill>
                            <a:schemeClr val="bg1"/>
                          </a:solidFill>
                          <a:effectLst/>
                        </a:rPr>
                        <a:t>Unlikely</a:t>
                      </a:r>
                      <a:endParaRPr lang="en-US" sz="10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000" dirty="0">
                          <a:solidFill>
                            <a:schemeClr val="bg1"/>
                          </a:solidFill>
                          <a:effectLst/>
                        </a:rPr>
                        <a:t>High</a:t>
                      </a:r>
                      <a:endParaRPr lang="en-US" sz="10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000" dirty="0">
                          <a:solidFill>
                            <a:schemeClr val="bg1"/>
                          </a:solidFill>
                          <a:effectLst/>
                        </a:rPr>
                        <a:t>P1</a:t>
                      </a:r>
                      <a:endParaRPr lang="en-US" sz="10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000">
                          <a:solidFill>
                            <a:schemeClr val="bg1"/>
                          </a:solidFill>
                          <a:effectLst/>
                        </a:rPr>
                        <a:t>L3</a:t>
                      </a:r>
                      <a:endParaRPr lang="en-US" sz="1000">
                        <a:solidFill>
                          <a:schemeClr val="bg1"/>
                        </a:solidFill>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4285427412"/>
                  </a:ext>
                </a:extLst>
              </a:tr>
              <a:tr h="287283">
                <a:tc>
                  <a:txBody>
                    <a:bodyPr/>
                    <a:lstStyle/>
                    <a:p>
                      <a:pPr marL="0" marR="0">
                        <a:spcBef>
                          <a:spcPts val="0"/>
                        </a:spcBef>
                        <a:spcAft>
                          <a:spcPts val="0"/>
                        </a:spcAft>
                      </a:pPr>
                      <a:r>
                        <a:rPr lang="en-US" sz="1000" dirty="0">
                          <a:solidFill>
                            <a:schemeClr val="bg1"/>
                          </a:solidFill>
                          <a:effectLst/>
                        </a:rPr>
                        <a:t>Data Value:</a:t>
                      </a:r>
                    </a:p>
                    <a:p>
                      <a:pPr marL="0" marR="0">
                        <a:spcBef>
                          <a:spcPts val="0"/>
                        </a:spcBef>
                        <a:spcAft>
                          <a:spcPts val="0"/>
                        </a:spcAft>
                      </a:pPr>
                      <a:r>
                        <a:rPr lang="en-US" sz="1000" dirty="0">
                          <a:solidFill>
                            <a:schemeClr val="bg1"/>
                          </a:solidFill>
                          <a:effectLst/>
                        </a:rPr>
                        <a:t>STD-222-C</a:t>
                      </a:r>
                      <a:endParaRPr lang="en-US" sz="10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000">
                          <a:solidFill>
                            <a:schemeClr val="bg1"/>
                          </a:solidFill>
                          <a:effectLst/>
                        </a:rPr>
                        <a:t>High</a:t>
                      </a:r>
                      <a:endParaRPr lang="en-US" sz="1000">
                        <a:solidFill>
                          <a:schemeClr val="bg1"/>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000">
                          <a:solidFill>
                            <a:schemeClr val="bg1"/>
                          </a:solidFill>
                          <a:effectLst/>
                        </a:rPr>
                        <a:t>Probable</a:t>
                      </a:r>
                      <a:endParaRPr lang="en-US" sz="1000">
                        <a:solidFill>
                          <a:schemeClr val="bg1"/>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000" dirty="0">
                          <a:solidFill>
                            <a:schemeClr val="bg1"/>
                          </a:solidFill>
                          <a:effectLst/>
                        </a:rPr>
                        <a:t>High</a:t>
                      </a:r>
                      <a:endParaRPr lang="en-US" sz="10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000" dirty="0">
                          <a:solidFill>
                            <a:schemeClr val="bg1"/>
                          </a:solidFill>
                          <a:effectLst/>
                        </a:rPr>
                        <a:t>P6</a:t>
                      </a:r>
                      <a:endParaRPr lang="en-US" sz="10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000">
                          <a:solidFill>
                            <a:schemeClr val="bg1"/>
                          </a:solidFill>
                          <a:effectLst/>
                        </a:rPr>
                        <a:t>L2</a:t>
                      </a:r>
                      <a:endParaRPr lang="en-US" sz="1000">
                        <a:solidFill>
                          <a:schemeClr val="bg1"/>
                        </a:solidFill>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192535949"/>
                  </a:ext>
                </a:extLst>
              </a:tr>
              <a:tr h="430924">
                <a:tc>
                  <a:txBody>
                    <a:bodyPr/>
                    <a:lstStyle/>
                    <a:p>
                      <a:pPr marL="0" marR="0">
                        <a:spcBef>
                          <a:spcPts val="0"/>
                        </a:spcBef>
                        <a:spcAft>
                          <a:spcPts val="0"/>
                        </a:spcAft>
                      </a:pPr>
                      <a:r>
                        <a:rPr lang="en-US" sz="1000" dirty="0">
                          <a:solidFill>
                            <a:schemeClr val="bg1"/>
                          </a:solidFill>
                          <a:effectLst/>
                        </a:rPr>
                        <a:t>String Correctness: STD-333-C</a:t>
                      </a:r>
                      <a:endParaRPr lang="en-US" sz="10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000">
                          <a:solidFill>
                            <a:schemeClr val="bg1"/>
                          </a:solidFill>
                          <a:effectLst/>
                        </a:rPr>
                        <a:t>Medium</a:t>
                      </a:r>
                      <a:endParaRPr lang="en-US" sz="1000">
                        <a:solidFill>
                          <a:schemeClr val="bg1"/>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000">
                          <a:solidFill>
                            <a:schemeClr val="bg1"/>
                          </a:solidFill>
                          <a:effectLst/>
                        </a:rPr>
                        <a:t>Unlikely</a:t>
                      </a:r>
                      <a:endParaRPr lang="en-US" sz="1000">
                        <a:solidFill>
                          <a:schemeClr val="bg1"/>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000" dirty="0">
                          <a:solidFill>
                            <a:schemeClr val="bg1"/>
                          </a:solidFill>
                          <a:effectLst/>
                        </a:rPr>
                        <a:t>Medium</a:t>
                      </a:r>
                      <a:endParaRPr lang="en-US" sz="10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000" dirty="0">
                          <a:solidFill>
                            <a:schemeClr val="bg1"/>
                          </a:solidFill>
                          <a:effectLst/>
                        </a:rPr>
                        <a:t>P4</a:t>
                      </a:r>
                      <a:endParaRPr lang="en-US" sz="10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000">
                          <a:solidFill>
                            <a:schemeClr val="bg1"/>
                          </a:solidFill>
                          <a:effectLst/>
                        </a:rPr>
                        <a:t>L3</a:t>
                      </a:r>
                      <a:endParaRPr lang="en-US" sz="1000">
                        <a:solidFill>
                          <a:schemeClr val="bg1"/>
                        </a:solidFill>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283048626"/>
                  </a:ext>
                </a:extLst>
              </a:tr>
              <a:tr h="287283">
                <a:tc>
                  <a:txBody>
                    <a:bodyPr/>
                    <a:lstStyle/>
                    <a:p>
                      <a:pPr marL="0" marR="0">
                        <a:spcBef>
                          <a:spcPts val="0"/>
                        </a:spcBef>
                        <a:spcAft>
                          <a:spcPts val="0"/>
                        </a:spcAft>
                      </a:pPr>
                      <a:r>
                        <a:rPr lang="en-US" sz="1000" dirty="0">
                          <a:solidFill>
                            <a:schemeClr val="bg1"/>
                          </a:solidFill>
                          <a:effectLst/>
                        </a:rPr>
                        <a:t>SQL Injection:</a:t>
                      </a:r>
                    </a:p>
                    <a:p>
                      <a:pPr marL="0" marR="0">
                        <a:spcBef>
                          <a:spcPts val="0"/>
                        </a:spcBef>
                        <a:spcAft>
                          <a:spcPts val="0"/>
                        </a:spcAft>
                      </a:pPr>
                      <a:r>
                        <a:rPr lang="en-US" sz="1000" dirty="0">
                          <a:solidFill>
                            <a:schemeClr val="bg1"/>
                          </a:solidFill>
                          <a:effectLst/>
                        </a:rPr>
                        <a:t>STD-444-C</a:t>
                      </a:r>
                      <a:endParaRPr lang="en-US" sz="10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000">
                          <a:solidFill>
                            <a:schemeClr val="bg1"/>
                          </a:solidFill>
                          <a:effectLst/>
                        </a:rPr>
                        <a:t>High</a:t>
                      </a:r>
                      <a:endParaRPr lang="en-US" sz="1000">
                        <a:solidFill>
                          <a:schemeClr val="bg1"/>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000">
                          <a:solidFill>
                            <a:schemeClr val="bg1"/>
                          </a:solidFill>
                          <a:effectLst/>
                        </a:rPr>
                        <a:t>Likely</a:t>
                      </a:r>
                      <a:endParaRPr lang="en-US" sz="1000">
                        <a:solidFill>
                          <a:schemeClr val="bg1"/>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000" dirty="0">
                          <a:solidFill>
                            <a:schemeClr val="bg1"/>
                          </a:solidFill>
                          <a:effectLst/>
                        </a:rPr>
                        <a:t>Medium</a:t>
                      </a:r>
                      <a:endParaRPr lang="en-US" sz="10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000" dirty="0">
                          <a:solidFill>
                            <a:schemeClr val="bg1"/>
                          </a:solidFill>
                          <a:effectLst/>
                        </a:rPr>
                        <a:t>P18</a:t>
                      </a:r>
                      <a:endParaRPr lang="en-US" sz="10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000">
                          <a:solidFill>
                            <a:schemeClr val="bg1"/>
                          </a:solidFill>
                          <a:effectLst/>
                        </a:rPr>
                        <a:t>L1</a:t>
                      </a:r>
                      <a:endParaRPr lang="en-US" sz="1000">
                        <a:solidFill>
                          <a:schemeClr val="bg1"/>
                        </a:solidFill>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365158856"/>
                  </a:ext>
                </a:extLst>
              </a:tr>
              <a:tr h="430924">
                <a:tc>
                  <a:txBody>
                    <a:bodyPr/>
                    <a:lstStyle/>
                    <a:p>
                      <a:pPr marL="0" marR="0">
                        <a:spcBef>
                          <a:spcPts val="0"/>
                        </a:spcBef>
                        <a:spcAft>
                          <a:spcPts val="0"/>
                        </a:spcAft>
                      </a:pPr>
                      <a:r>
                        <a:rPr lang="en-US" sz="1000" dirty="0">
                          <a:solidFill>
                            <a:schemeClr val="bg1"/>
                          </a:solidFill>
                          <a:effectLst/>
                        </a:rPr>
                        <a:t>Memory Protection: STD-555-C</a:t>
                      </a:r>
                      <a:endParaRPr lang="en-US" sz="10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000">
                          <a:solidFill>
                            <a:schemeClr val="bg1"/>
                          </a:solidFill>
                          <a:effectLst/>
                        </a:rPr>
                        <a:t>High</a:t>
                      </a:r>
                      <a:endParaRPr lang="en-US" sz="1000">
                        <a:solidFill>
                          <a:schemeClr val="bg1"/>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000">
                          <a:solidFill>
                            <a:schemeClr val="bg1"/>
                          </a:solidFill>
                          <a:effectLst/>
                        </a:rPr>
                        <a:t>Likely</a:t>
                      </a:r>
                      <a:endParaRPr lang="en-US" sz="1000">
                        <a:solidFill>
                          <a:schemeClr val="bg1"/>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000" dirty="0">
                          <a:solidFill>
                            <a:schemeClr val="bg1"/>
                          </a:solidFill>
                          <a:effectLst/>
                        </a:rPr>
                        <a:t>Medium</a:t>
                      </a:r>
                      <a:endParaRPr lang="en-US" sz="10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000" dirty="0">
                          <a:solidFill>
                            <a:schemeClr val="bg1"/>
                          </a:solidFill>
                          <a:effectLst/>
                        </a:rPr>
                        <a:t>P18</a:t>
                      </a:r>
                      <a:endParaRPr lang="en-US" sz="10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000">
                          <a:solidFill>
                            <a:schemeClr val="bg1"/>
                          </a:solidFill>
                          <a:effectLst/>
                        </a:rPr>
                        <a:t>L1</a:t>
                      </a:r>
                      <a:endParaRPr lang="en-US" sz="1000">
                        <a:solidFill>
                          <a:schemeClr val="bg1"/>
                        </a:solidFill>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3297607281"/>
                  </a:ext>
                </a:extLst>
              </a:tr>
              <a:tr h="287283">
                <a:tc>
                  <a:txBody>
                    <a:bodyPr/>
                    <a:lstStyle/>
                    <a:p>
                      <a:pPr marL="0" marR="0">
                        <a:spcBef>
                          <a:spcPts val="0"/>
                        </a:spcBef>
                        <a:spcAft>
                          <a:spcPts val="0"/>
                        </a:spcAft>
                      </a:pPr>
                      <a:r>
                        <a:rPr lang="en-US" sz="1000" dirty="0">
                          <a:solidFill>
                            <a:schemeClr val="bg1"/>
                          </a:solidFill>
                          <a:effectLst/>
                        </a:rPr>
                        <a:t>Assertions:</a:t>
                      </a:r>
                    </a:p>
                    <a:p>
                      <a:pPr marL="0" marR="0">
                        <a:spcBef>
                          <a:spcPts val="0"/>
                        </a:spcBef>
                        <a:spcAft>
                          <a:spcPts val="0"/>
                        </a:spcAft>
                      </a:pPr>
                      <a:r>
                        <a:rPr lang="en-US" sz="1000" dirty="0">
                          <a:solidFill>
                            <a:schemeClr val="bg1"/>
                          </a:solidFill>
                          <a:effectLst/>
                        </a:rPr>
                        <a:t>STD-666-C</a:t>
                      </a:r>
                      <a:endParaRPr lang="en-US" sz="10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000">
                          <a:solidFill>
                            <a:schemeClr val="bg1"/>
                          </a:solidFill>
                          <a:effectLst/>
                        </a:rPr>
                        <a:t>Low</a:t>
                      </a:r>
                      <a:endParaRPr lang="en-US" sz="1000">
                        <a:solidFill>
                          <a:schemeClr val="bg1"/>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000">
                          <a:solidFill>
                            <a:schemeClr val="bg1"/>
                          </a:solidFill>
                          <a:effectLst/>
                        </a:rPr>
                        <a:t>Unlikely</a:t>
                      </a:r>
                      <a:endParaRPr lang="en-US" sz="1000">
                        <a:solidFill>
                          <a:schemeClr val="bg1"/>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000" dirty="0">
                          <a:solidFill>
                            <a:schemeClr val="bg1"/>
                          </a:solidFill>
                          <a:effectLst/>
                        </a:rPr>
                        <a:t>High</a:t>
                      </a:r>
                      <a:endParaRPr lang="en-US" sz="10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000" dirty="0">
                          <a:solidFill>
                            <a:schemeClr val="bg1"/>
                          </a:solidFill>
                          <a:effectLst/>
                        </a:rPr>
                        <a:t>P1</a:t>
                      </a:r>
                      <a:endParaRPr lang="en-US" sz="10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000">
                          <a:solidFill>
                            <a:schemeClr val="bg1"/>
                          </a:solidFill>
                          <a:effectLst/>
                        </a:rPr>
                        <a:t>L3</a:t>
                      </a:r>
                      <a:endParaRPr lang="en-US" sz="1000">
                        <a:solidFill>
                          <a:schemeClr val="bg1"/>
                        </a:solidFill>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1843223879"/>
                  </a:ext>
                </a:extLst>
              </a:tr>
              <a:tr h="287283">
                <a:tc>
                  <a:txBody>
                    <a:bodyPr/>
                    <a:lstStyle/>
                    <a:p>
                      <a:pPr marL="0" marR="0">
                        <a:spcBef>
                          <a:spcPts val="0"/>
                        </a:spcBef>
                        <a:spcAft>
                          <a:spcPts val="0"/>
                        </a:spcAft>
                      </a:pPr>
                      <a:r>
                        <a:rPr lang="en-US" sz="1000" dirty="0">
                          <a:solidFill>
                            <a:schemeClr val="bg1"/>
                          </a:solidFill>
                          <a:effectLst/>
                        </a:rPr>
                        <a:t>Exceptions:</a:t>
                      </a:r>
                    </a:p>
                    <a:p>
                      <a:pPr marL="0" marR="0">
                        <a:spcBef>
                          <a:spcPts val="0"/>
                        </a:spcBef>
                        <a:spcAft>
                          <a:spcPts val="0"/>
                        </a:spcAft>
                      </a:pPr>
                      <a:r>
                        <a:rPr lang="en-US" sz="1000" dirty="0">
                          <a:solidFill>
                            <a:schemeClr val="bg1"/>
                          </a:solidFill>
                          <a:effectLst/>
                        </a:rPr>
                        <a:t>STD-777-CPP</a:t>
                      </a:r>
                      <a:endParaRPr lang="en-US" sz="10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000">
                          <a:solidFill>
                            <a:schemeClr val="bg1"/>
                          </a:solidFill>
                          <a:effectLst/>
                        </a:rPr>
                        <a:t>Low</a:t>
                      </a:r>
                      <a:endParaRPr lang="en-US" sz="1000">
                        <a:solidFill>
                          <a:schemeClr val="bg1"/>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000">
                          <a:solidFill>
                            <a:schemeClr val="bg1"/>
                          </a:solidFill>
                          <a:effectLst/>
                        </a:rPr>
                        <a:t>Likely</a:t>
                      </a:r>
                      <a:endParaRPr lang="en-US" sz="1000">
                        <a:solidFill>
                          <a:schemeClr val="bg1"/>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000">
                          <a:solidFill>
                            <a:schemeClr val="bg1"/>
                          </a:solidFill>
                          <a:effectLst/>
                        </a:rPr>
                        <a:t>Low</a:t>
                      </a:r>
                      <a:endParaRPr lang="en-US" sz="1000">
                        <a:solidFill>
                          <a:schemeClr val="bg1"/>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000">
                          <a:solidFill>
                            <a:schemeClr val="bg1"/>
                          </a:solidFill>
                          <a:effectLst/>
                        </a:rPr>
                        <a:t>P9</a:t>
                      </a:r>
                      <a:endParaRPr lang="en-US" sz="1000">
                        <a:solidFill>
                          <a:schemeClr val="bg1"/>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000" dirty="0">
                          <a:solidFill>
                            <a:schemeClr val="bg1"/>
                          </a:solidFill>
                          <a:effectLst/>
                        </a:rPr>
                        <a:t>L2</a:t>
                      </a:r>
                      <a:endParaRPr lang="en-US" sz="10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2000060871"/>
                  </a:ext>
                </a:extLst>
              </a:tr>
              <a:tr h="287283">
                <a:tc>
                  <a:txBody>
                    <a:bodyPr/>
                    <a:lstStyle/>
                    <a:p>
                      <a:pPr marL="0" marR="0">
                        <a:spcBef>
                          <a:spcPts val="0"/>
                        </a:spcBef>
                        <a:spcAft>
                          <a:spcPts val="0"/>
                        </a:spcAft>
                      </a:pPr>
                      <a:r>
                        <a:rPr lang="en-US" sz="1000" dirty="0">
                          <a:solidFill>
                            <a:schemeClr val="bg1"/>
                          </a:solidFill>
                          <a:effectLst/>
                        </a:rPr>
                        <a:t>Input Output:</a:t>
                      </a:r>
                    </a:p>
                    <a:p>
                      <a:pPr marL="0" marR="0">
                        <a:spcBef>
                          <a:spcPts val="0"/>
                        </a:spcBef>
                        <a:spcAft>
                          <a:spcPts val="0"/>
                        </a:spcAft>
                      </a:pPr>
                      <a:r>
                        <a:rPr lang="en-US" sz="1000" dirty="0">
                          <a:solidFill>
                            <a:schemeClr val="bg1"/>
                          </a:solidFill>
                          <a:effectLst/>
                        </a:rPr>
                        <a:t>STD-888-CPP</a:t>
                      </a:r>
                      <a:endParaRPr lang="en-US" sz="10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000">
                          <a:solidFill>
                            <a:schemeClr val="bg1"/>
                          </a:solidFill>
                          <a:effectLst/>
                        </a:rPr>
                        <a:t>Low</a:t>
                      </a:r>
                      <a:endParaRPr lang="en-US" sz="1000">
                        <a:solidFill>
                          <a:schemeClr val="bg1"/>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000">
                          <a:solidFill>
                            <a:schemeClr val="bg1"/>
                          </a:solidFill>
                          <a:effectLst/>
                        </a:rPr>
                        <a:t>Likely</a:t>
                      </a:r>
                      <a:endParaRPr lang="en-US" sz="1000">
                        <a:solidFill>
                          <a:schemeClr val="bg1"/>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000" dirty="0">
                          <a:solidFill>
                            <a:schemeClr val="bg1"/>
                          </a:solidFill>
                          <a:effectLst/>
                        </a:rPr>
                        <a:t>Medium</a:t>
                      </a:r>
                      <a:endParaRPr lang="en-US" sz="10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000">
                          <a:solidFill>
                            <a:schemeClr val="bg1"/>
                          </a:solidFill>
                          <a:effectLst/>
                        </a:rPr>
                        <a:t>P6</a:t>
                      </a:r>
                      <a:endParaRPr lang="en-US" sz="1000">
                        <a:solidFill>
                          <a:schemeClr val="bg1"/>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000" dirty="0">
                          <a:solidFill>
                            <a:schemeClr val="bg1"/>
                          </a:solidFill>
                          <a:effectLst/>
                        </a:rPr>
                        <a:t>L2</a:t>
                      </a:r>
                      <a:endParaRPr lang="en-US" sz="10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2018486316"/>
                  </a:ext>
                </a:extLst>
              </a:tr>
              <a:tr h="287283">
                <a:tc>
                  <a:txBody>
                    <a:bodyPr/>
                    <a:lstStyle/>
                    <a:p>
                      <a:pPr marL="0" marR="0">
                        <a:spcBef>
                          <a:spcPts val="0"/>
                        </a:spcBef>
                        <a:spcAft>
                          <a:spcPts val="0"/>
                        </a:spcAft>
                      </a:pPr>
                      <a:r>
                        <a:rPr lang="en-US" sz="1000" dirty="0">
                          <a:solidFill>
                            <a:schemeClr val="bg1"/>
                          </a:solidFill>
                          <a:effectLst/>
                        </a:rPr>
                        <a:t>Containers:</a:t>
                      </a:r>
                    </a:p>
                    <a:p>
                      <a:pPr marL="0" marR="0">
                        <a:spcBef>
                          <a:spcPts val="0"/>
                        </a:spcBef>
                        <a:spcAft>
                          <a:spcPts val="0"/>
                        </a:spcAft>
                      </a:pPr>
                      <a:r>
                        <a:rPr lang="en-US" sz="1000" dirty="0">
                          <a:solidFill>
                            <a:schemeClr val="bg1"/>
                          </a:solidFill>
                          <a:effectLst/>
                        </a:rPr>
                        <a:t>STD-999-CPP</a:t>
                      </a:r>
                      <a:endParaRPr lang="en-US" sz="10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000">
                          <a:solidFill>
                            <a:schemeClr val="bg1"/>
                          </a:solidFill>
                          <a:effectLst/>
                        </a:rPr>
                        <a:t>Medium</a:t>
                      </a:r>
                      <a:endParaRPr lang="en-US" sz="1000">
                        <a:solidFill>
                          <a:schemeClr val="bg1"/>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000">
                          <a:solidFill>
                            <a:schemeClr val="bg1"/>
                          </a:solidFill>
                          <a:effectLst/>
                        </a:rPr>
                        <a:t>Probable</a:t>
                      </a:r>
                      <a:endParaRPr lang="en-US" sz="1000">
                        <a:solidFill>
                          <a:schemeClr val="bg1"/>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000" dirty="0">
                          <a:solidFill>
                            <a:schemeClr val="bg1"/>
                          </a:solidFill>
                          <a:effectLst/>
                        </a:rPr>
                        <a:t>Medium</a:t>
                      </a:r>
                      <a:endParaRPr lang="en-US" sz="10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000" dirty="0">
                          <a:solidFill>
                            <a:schemeClr val="bg1"/>
                          </a:solidFill>
                          <a:effectLst/>
                        </a:rPr>
                        <a:t>P8</a:t>
                      </a:r>
                      <a:endParaRPr lang="en-US" sz="10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000" dirty="0">
                          <a:solidFill>
                            <a:schemeClr val="bg1"/>
                          </a:solidFill>
                          <a:effectLst/>
                        </a:rPr>
                        <a:t>L2</a:t>
                      </a:r>
                      <a:endParaRPr lang="en-US" sz="10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3106947380"/>
                  </a:ext>
                </a:extLst>
              </a:tr>
              <a:tr h="574566">
                <a:tc>
                  <a:txBody>
                    <a:bodyPr/>
                    <a:lstStyle/>
                    <a:p>
                      <a:pPr marL="0" marR="0">
                        <a:spcBef>
                          <a:spcPts val="0"/>
                        </a:spcBef>
                        <a:spcAft>
                          <a:spcPts val="0"/>
                        </a:spcAft>
                      </a:pPr>
                      <a:r>
                        <a:rPr lang="en-US" sz="1000" dirty="0">
                          <a:solidFill>
                            <a:schemeClr val="bg1"/>
                          </a:solidFill>
                          <a:effectLst/>
                        </a:rPr>
                        <a:t>Characters and Strings: STD-1010-CPP</a:t>
                      </a:r>
                      <a:endParaRPr lang="en-US" sz="10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000">
                          <a:solidFill>
                            <a:schemeClr val="bg1"/>
                          </a:solidFill>
                          <a:effectLst/>
                        </a:rPr>
                        <a:t>High</a:t>
                      </a:r>
                      <a:endParaRPr lang="en-US" sz="1000">
                        <a:solidFill>
                          <a:schemeClr val="bg1"/>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000" dirty="0">
                          <a:solidFill>
                            <a:schemeClr val="bg1"/>
                          </a:solidFill>
                          <a:effectLst/>
                        </a:rPr>
                        <a:t>Likely</a:t>
                      </a:r>
                      <a:endParaRPr lang="en-US" sz="10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000" dirty="0">
                          <a:solidFill>
                            <a:schemeClr val="bg1"/>
                          </a:solidFill>
                          <a:effectLst/>
                        </a:rPr>
                        <a:t>Medium</a:t>
                      </a:r>
                      <a:endParaRPr lang="en-US" sz="10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000" dirty="0">
                          <a:solidFill>
                            <a:schemeClr val="bg1"/>
                          </a:solidFill>
                          <a:effectLst/>
                        </a:rPr>
                        <a:t>P18</a:t>
                      </a:r>
                      <a:endParaRPr lang="en-US" sz="10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spcBef>
                          <a:spcPts val="0"/>
                        </a:spcBef>
                        <a:spcAft>
                          <a:spcPts val="0"/>
                        </a:spcAft>
                      </a:pPr>
                      <a:r>
                        <a:rPr lang="en-US" sz="1000" dirty="0">
                          <a:solidFill>
                            <a:schemeClr val="bg1"/>
                          </a:solidFill>
                          <a:effectLst/>
                        </a:rPr>
                        <a:t>L2</a:t>
                      </a:r>
                      <a:endParaRPr lang="en-US" sz="10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3495063524"/>
                  </a:ext>
                </a:extLst>
              </a:tr>
            </a:tbl>
          </a:graphicData>
        </a:graphic>
      </p:graphicFrame>
      <p:pic>
        <p:nvPicPr>
          <p:cNvPr id="4" name="Audio Recording Apr 18, 2021 at 1:10:42 PM" descr="Audio Recording Apr 18, 2021 at 1:10:42 PM">
            <a:hlinkClick r:id="" action="ppaction://media"/>
            <a:extLst>
              <a:ext uri="{FF2B5EF4-FFF2-40B4-BE49-F238E27FC236}">
                <a16:creationId xmlns:a16="http://schemas.microsoft.com/office/drawing/2014/main" id="{9908AD7D-F2DC-6742-B90A-856134C0E4AF}"/>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9670851" y="5543044"/>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321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ENCRYPTION POLICIES</a:t>
            </a:r>
            <a:endParaRPr/>
          </a:p>
        </p:txBody>
      </p:sp>
      <p:sp>
        <p:nvSpPr>
          <p:cNvPr id="182" name="Google Shape;182;p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1000"/>
              </a:spcBef>
              <a:spcAft>
                <a:spcPts val="0"/>
              </a:spcAft>
              <a:buClr>
                <a:schemeClr val="lt1"/>
              </a:buClr>
              <a:buSzPts val="1600"/>
              <a:buNone/>
            </a:pPr>
            <a:endParaRPr sz="1600" dirty="0"/>
          </a:p>
          <a:p>
            <a:pPr marL="228600" lvl="0" indent="-88900" algn="l" rtl="0">
              <a:lnSpc>
                <a:spcPct val="90000"/>
              </a:lnSpc>
              <a:spcBef>
                <a:spcPts val="1000"/>
              </a:spcBef>
              <a:spcAft>
                <a:spcPts val="0"/>
              </a:spcAft>
              <a:buClr>
                <a:schemeClr val="lt1"/>
              </a:buClr>
              <a:buSzPts val="2200"/>
              <a:buNone/>
            </a:pPr>
            <a:endParaRPr dirty="0"/>
          </a:p>
        </p:txBody>
      </p:sp>
      <p:pic>
        <p:nvPicPr>
          <p:cNvPr id="183" name="Google Shape;183;p7"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graphicFrame>
        <p:nvGraphicFramePr>
          <p:cNvPr id="3" name="Table 2">
            <a:extLst>
              <a:ext uri="{FF2B5EF4-FFF2-40B4-BE49-F238E27FC236}">
                <a16:creationId xmlns:a16="http://schemas.microsoft.com/office/drawing/2014/main" id="{C424204E-E5D9-984C-903D-E00AAF7F2515}"/>
              </a:ext>
            </a:extLst>
          </p:cNvPr>
          <p:cNvGraphicFramePr>
            <a:graphicFrameLocks noGrp="1"/>
          </p:cNvGraphicFramePr>
          <p:nvPr>
            <p:extLst>
              <p:ext uri="{D42A27DB-BD31-4B8C-83A1-F6EECF244321}">
                <p14:modId xmlns:p14="http://schemas.microsoft.com/office/powerpoint/2010/main" val="1303133426"/>
              </p:ext>
            </p:extLst>
          </p:nvPr>
        </p:nvGraphicFramePr>
        <p:xfrm>
          <a:off x="1177160" y="2194560"/>
          <a:ext cx="9175530" cy="4024125"/>
        </p:xfrm>
        <a:graphic>
          <a:graphicData uri="http://schemas.openxmlformats.org/drawingml/2006/table">
            <a:tbl>
              <a:tblPr>
                <a:tableStyleId>{802198C4-3087-4945-87E3-76CBB3509B7E}</a:tableStyleId>
              </a:tblPr>
              <a:tblGrid>
                <a:gridCol w="1621464">
                  <a:extLst>
                    <a:ext uri="{9D8B030D-6E8A-4147-A177-3AD203B41FA5}">
                      <a16:colId xmlns:a16="http://schemas.microsoft.com/office/drawing/2014/main" val="765918295"/>
                    </a:ext>
                  </a:extLst>
                </a:gridCol>
                <a:gridCol w="7554066">
                  <a:extLst>
                    <a:ext uri="{9D8B030D-6E8A-4147-A177-3AD203B41FA5}">
                      <a16:colId xmlns:a16="http://schemas.microsoft.com/office/drawing/2014/main" val="4048041651"/>
                    </a:ext>
                  </a:extLst>
                </a:gridCol>
              </a:tblGrid>
              <a:tr h="533634">
                <a:tc>
                  <a:txBody>
                    <a:bodyPr/>
                    <a:lstStyle/>
                    <a:p>
                      <a:pPr marL="342900" marR="0" lvl="0" indent="-342900" algn="just">
                        <a:spcBef>
                          <a:spcPts val="0"/>
                        </a:spcBef>
                        <a:spcAft>
                          <a:spcPts val="0"/>
                        </a:spcAft>
                        <a:buFont typeface="+mj-lt"/>
                        <a:buAutoNum type="alphaLcPeriod"/>
                      </a:pPr>
                      <a:r>
                        <a:rPr lang="en-US" sz="1200" u="none" strike="noStrike" dirty="0">
                          <a:solidFill>
                            <a:schemeClr val="bg1"/>
                          </a:solidFill>
                          <a:effectLst/>
                        </a:rPr>
                        <a:t>Encryption</a:t>
                      </a:r>
                      <a:endParaRPr lang="en-US" sz="1200" u="none" strike="noStrike" dirty="0">
                        <a:solidFill>
                          <a:schemeClr val="bg1"/>
                        </a:solidFill>
                        <a:effectLst/>
                        <a:latin typeface="Times New Roman" panose="02020603050405020304" pitchFamily="18" charset="0"/>
                        <a:ea typeface="Times New Roman" panose="02020603050405020304" pitchFamily="18" charset="0"/>
                      </a:endParaRPr>
                    </a:p>
                  </a:txBody>
                  <a:tcPr marL="63500" marR="63500" marT="63500" marB="63500" anchor="b"/>
                </a:tc>
                <a:tc>
                  <a:txBody>
                    <a:bodyPr/>
                    <a:lstStyle/>
                    <a:p>
                      <a:pPr marL="0" marR="0">
                        <a:spcBef>
                          <a:spcPts val="0"/>
                        </a:spcBef>
                        <a:spcAft>
                          <a:spcPts val="0"/>
                        </a:spcAft>
                      </a:pPr>
                      <a:r>
                        <a:rPr lang="en-US" sz="1200">
                          <a:solidFill>
                            <a:schemeClr val="bg1"/>
                          </a:solidFill>
                          <a:effectLst/>
                        </a:rPr>
                        <a:t>Explain what it is and how and why the policy applies.</a:t>
                      </a:r>
                      <a:endParaRPr lang="en-US" sz="1200">
                        <a:solidFill>
                          <a:schemeClr val="bg1"/>
                        </a:solidFill>
                        <a:effectLst/>
                        <a:latin typeface="Times New Roman" panose="02020603050405020304" pitchFamily="18" charset="0"/>
                        <a:ea typeface="Times New Roman" panose="02020603050405020304" pitchFamily="18" charset="0"/>
                      </a:endParaRPr>
                    </a:p>
                  </a:txBody>
                  <a:tcPr marL="63500" marR="63500" marT="63500" marB="63500" anchor="b"/>
                </a:tc>
                <a:extLst>
                  <a:ext uri="{0D108BD9-81ED-4DB2-BD59-A6C34878D82A}">
                    <a16:rowId xmlns:a16="http://schemas.microsoft.com/office/drawing/2014/main" val="922621986"/>
                  </a:ext>
                </a:extLst>
              </a:tr>
              <a:tr h="1163497">
                <a:tc>
                  <a:txBody>
                    <a:bodyPr/>
                    <a:lstStyle/>
                    <a:p>
                      <a:pPr marL="0" marR="0">
                        <a:spcBef>
                          <a:spcPts val="0"/>
                        </a:spcBef>
                        <a:spcAft>
                          <a:spcPts val="0"/>
                        </a:spcAft>
                      </a:pPr>
                      <a:r>
                        <a:rPr lang="en-US" sz="1200" dirty="0">
                          <a:solidFill>
                            <a:schemeClr val="bg1"/>
                          </a:solidFill>
                          <a:effectLst/>
                        </a:rPr>
                        <a:t>Encryption in rest</a:t>
                      </a:r>
                      <a:endParaRPr lang="en-US" sz="1200" dirty="0">
                        <a:solidFill>
                          <a:schemeClr val="bg1"/>
                        </a:solidFill>
                        <a:effectLst/>
                        <a:latin typeface="Times New Roman" panose="02020603050405020304" pitchFamily="18" charset="0"/>
                        <a:ea typeface="Times New Roman" panose="02020603050405020304" pitchFamily="18" charset="0"/>
                      </a:endParaRPr>
                    </a:p>
                  </a:txBody>
                  <a:tcPr marL="63500" marR="63500" marT="63500" marB="63500"/>
                </a:tc>
                <a:tc>
                  <a:txBody>
                    <a:bodyPr/>
                    <a:lstStyle/>
                    <a:p>
                      <a:pPr marL="0" marR="0">
                        <a:spcBef>
                          <a:spcPts val="0"/>
                        </a:spcBef>
                        <a:spcAft>
                          <a:spcPts val="0"/>
                        </a:spcAft>
                      </a:pPr>
                      <a:r>
                        <a:rPr lang="en-US" sz="1200" dirty="0">
                          <a:solidFill>
                            <a:schemeClr val="bg1"/>
                          </a:solidFill>
                          <a:effectLst/>
                        </a:rPr>
                        <a:t>Designed to prevent the attacker from accessing the unencrypted data by ensuring the data is encrypted when on disk. The policy applies to encrypt data at the requisite times. </a:t>
                      </a:r>
                      <a:endParaRPr lang="en-US" sz="1200" dirty="0">
                        <a:solidFill>
                          <a:schemeClr val="bg1"/>
                        </a:solidFill>
                        <a:effectLst/>
                        <a:latin typeface="Times New Roman" panose="02020603050405020304" pitchFamily="18" charset="0"/>
                        <a:ea typeface="Times New Roman" panose="02020603050405020304" pitchFamily="18" charset="0"/>
                      </a:endParaRPr>
                    </a:p>
                  </a:txBody>
                  <a:tcPr marL="63500" marR="63500" marT="63500" marB="63500"/>
                </a:tc>
                <a:extLst>
                  <a:ext uri="{0D108BD9-81ED-4DB2-BD59-A6C34878D82A}">
                    <a16:rowId xmlns:a16="http://schemas.microsoft.com/office/drawing/2014/main" val="1246594392"/>
                  </a:ext>
                </a:extLst>
              </a:tr>
              <a:tr h="1163497">
                <a:tc>
                  <a:txBody>
                    <a:bodyPr/>
                    <a:lstStyle/>
                    <a:p>
                      <a:pPr marL="0" marR="0">
                        <a:spcBef>
                          <a:spcPts val="0"/>
                        </a:spcBef>
                        <a:spcAft>
                          <a:spcPts val="0"/>
                        </a:spcAft>
                      </a:pPr>
                      <a:r>
                        <a:rPr lang="en-US" sz="1200" dirty="0">
                          <a:solidFill>
                            <a:schemeClr val="bg1"/>
                          </a:solidFill>
                          <a:effectLst/>
                        </a:rPr>
                        <a:t>Encryption at flight</a:t>
                      </a:r>
                      <a:endParaRPr lang="en-US" sz="1200" dirty="0">
                        <a:solidFill>
                          <a:schemeClr val="bg1"/>
                        </a:solidFill>
                        <a:effectLst/>
                        <a:latin typeface="Times New Roman" panose="02020603050405020304" pitchFamily="18" charset="0"/>
                        <a:ea typeface="Times New Roman" panose="02020603050405020304" pitchFamily="18" charset="0"/>
                      </a:endParaRPr>
                    </a:p>
                  </a:txBody>
                  <a:tcPr marL="63500" marR="63500" marT="63500" marB="63500"/>
                </a:tc>
                <a:tc>
                  <a:txBody>
                    <a:bodyPr/>
                    <a:lstStyle/>
                    <a:p>
                      <a:pPr marL="0" marR="0">
                        <a:spcBef>
                          <a:spcPts val="0"/>
                        </a:spcBef>
                        <a:spcAft>
                          <a:spcPts val="0"/>
                        </a:spcAft>
                      </a:pPr>
                      <a:r>
                        <a:rPr lang="en-US" sz="1200" dirty="0">
                          <a:solidFill>
                            <a:schemeClr val="bg1"/>
                          </a:solidFill>
                          <a:effectLst/>
                        </a:rPr>
                        <a:t>The process of encrypting data (scrambling readable text so it can be only read by the person who has the secret code or decryption key) while the data is being transmitted. The policy applies to provide data security for sensitive information. </a:t>
                      </a:r>
                      <a:endParaRPr lang="en-US" sz="1200" dirty="0">
                        <a:solidFill>
                          <a:schemeClr val="bg1"/>
                        </a:solidFill>
                        <a:effectLst/>
                        <a:latin typeface="Times New Roman" panose="02020603050405020304" pitchFamily="18" charset="0"/>
                        <a:ea typeface="Times New Roman" panose="02020603050405020304" pitchFamily="18" charset="0"/>
                      </a:endParaRPr>
                    </a:p>
                  </a:txBody>
                  <a:tcPr marL="63500" marR="63500" marT="63500" marB="63500"/>
                </a:tc>
                <a:extLst>
                  <a:ext uri="{0D108BD9-81ED-4DB2-BD59-A6C34878D82A}">
                    <a16:rowId xmlns:a16="http://schemas.microsoft.com/office/drawing/2014/main" val="2487461047"/>
                  </a:ext>
                </a:extLst>
              </a:tr>
              <a:tr h="1163497">
                <a:tc>
                  <a:txBody>
                    <a:bodyPr/>
                    <a:lstStyle/>
                    <a:p>
                      <a:pPr marL="0" marR="0">
                        <a:spcBef>
                          <a:spcPts val="0"/>
                        </a:spcBef>
                        <a:spcAft>
                          <a:spcPts val="0"/>
                        </a:spcAft>
                      </a:pPr>
                      <a:r>
                        <a:rPr lang="en-US" sz="1200" dirty="0">
                          <a:solidFill>
                            <a:schemeClr val="bg1"/>
                          </a:solidFill>
                          <a:effectLst/>
                        </a:rPr>
                        <a:t>Encryption in use</a:t>
                      </a:r>
                      <a:endParaRPr lang="en-US" sz="1200" dirty="0">
                        <a:solidFill>
                          <a:schemeClr val="bg1"/>
                        </a:solidFill>
                        <a:effectLst/>
                        <a:latin typeface="Times New Roman" panose="02020603050405020304" pitchFamily="18" charset="0"/>
                        <a:ea typeface="Times New Roman" panose="02020603050405020304" pitchFamily="18" charset="0"/>
                      </a:endParaRPr>
                    </a:p>
                  </a:txBody>
                  <a:tcPr marL="63500" marR="63500" marT="63500" marB="63500"/>
                </a:tc>
                <a:tc>
                  <a:txBody>
                    <a:bodyPr/>
                    <a:lstStyle/>
                    <a:p>
                      <a:pPr marL="0" marR="0">
                        <a:spcBef>
                          <a:spcPts val="0"/>
                        </a:spcBef>
                        <a:spcAft>
                          <a:spcPts val="0"/>
                        </a:spcAft>
                      </a:pPr>
                      <a:r>
                        <a:rPr lang="en-US" sz="1200" dirty="0">
                          <a:solidFill>
                            <a:schemeClr val="bg1"/>
                          </a:solidFill>
                          <a:effectLst/>
                        </a:rPr>
                        <a:t>It’s a capability that lets you run your computation on encrypted data or run encrypted applications. The policy applies to protect information in transit between authentication from the requested system.</a:t>
                      </a:r>
                      <a:endParaRPr lang="en-US" sz="1200" dirty="0">
                        <a:solidFill>
                          <a:schemeClr val="bg1"/>
                        </a:solidFill>
                        <a:effectLst/>
                        <a:latin typeface="Times New Roman" panose="02020603050405020304" pitchFamily="18" charset="0"/>
                        <a:ea typeface="Times New Roman" panose="02020603050405020304" pitchFamily="18" charset="0"/>
                      </a:endParaRPr>
                    </a:p>
                  </a:txBody>
                  <a:tcPr marL="63500" marR="63500" marT="63500" marB="63500"/>
                </a:tc>
                <a:extLst>
                  <a:ext uri="{0D108BD9-81ED-4DB2-BD59-A6C34878D82A}">
                    <a16:rowId xmlns:a16="http://schemas.microsoft.com/office/drawing/2014/main" val="1860687331"/>
                  </a:ext>
                </a:extLst>
              </a:tr>
            </a:tbl>
          </a:graphicData>
        </a:graphic>
      </p:graphicFrame>
      <p:pic>
        <p:nvPicPr>
          <p:cNvPr id="4" name="Audio Recording Apr 18, 2021 at 1:12:33 PM" descr="Audio Recording Apr 18, 2021 at 1:12:33 PM">
            <a:hlinkClick r:id="" action="ppaction://media"/>
            <a:extLst>
              <a:ext uri="{FF2B5EF4-FFF2-40B4-BE49-F238E27FC236}">
                <a16:creationId xmlns:a16="http://schemas.microsoft.com/office/drawing/2014/main" id="{2D375D62-A713-4E43-A46C-284ADDFF853C}"/>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0844050" y="4270988"/>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921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8"/>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TRIPLE-A POLICIES</a:t>
            </a:r>
            <a:endParaRPr dirty="0"/>
          </a:p>
        </p:txBody>
      </p:sp>
      <p:pic>
        <p:nvPicPr>
          <p:cNvPr id="190" name="Google Shape;190;p8"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graphicFrame>
        <p:nvGraphicFramePr>
          <p:cNvPr id="2" name="Table 1">
            <a:extLst>
              <a:ext uri="{FF2B5EF4-FFF2-40B4-BE49-F238E27FC236}">
                <a16:creationId xmlns:a16="http://schemas.microsoft.com/office/drawing/2014/main" id="{D110C41C-FB2A-B84F-A5CF-E246CA6E9B47}"/>
              </a:ext>
            </a:extLst>
          </p:cNvPr>
          <p:cNvGraphicFramePr>
            <a:graphicFrameLocks noGrp="1"/>
          </p:cNvGraphicFramePr>
          <p:nvPr>
            <p:extLst>
              <p:ext uri="{D42A27DB-BD31-4B8C-83A1-F6EECF244321}">
                <p14:modId xmlns:p14="http://schemas.microsoft.com/office/powerpoint/2010/main" val="2786252810"/>
              </p:ext>
            </p:extLst>
          </p:nvPr>
        </p:nvGraphicFramePr>
        <p:xfrm>
          <a:off x="685800" y="2575034"/>
          <a:ext cx="10476186" cy="4014717"/>
        </p:xfrm>
        <a:graphic>
          <a:graphicData uri="http://schemas.openxmlformats.org/drawingml/2006/table">
            <a:tbl>
              <a:tblPr>
                <a:tableStyleId>{802198C4-3087-4945-87E3-76CBB3509B7E}</a:tableStyleId>
              </a:tblPr>
              <a:tblGrid>
                <a:gridCol w="2015549">
                  <a:extLst>
                    <a:ext uri="{9D8B030D-6E8A-4147-A177-3AD203B41FA5}">
                      <a16:colId xmlns:a16="http://schemas.microsoft.com/office/drawing/2014/main" val="3779951872"/>
                    </a:ext>
                  </a:extLst>
                </a:gridCol>
                <a:gridCol w="8460637">
                  <a:extLst>
                    <a:ext uri="{9D8B030D-6E8A-4147-A177-3AD203B41FA5}">
                      <a16:colId xmlns:a16="http://schemas.microsoft.com/office/drawing/2014/main" val="3756640744"/>
                    </a:ext>
                  </a:extLst>
                </a:gridCol>
              </a:tblGrid>
              <a:tr h="857777">
                <a:tc>
                  <a:txBody>
                    <a:bodyPr/>
                    <a:lstStyle/>
                    <a:p>
                      <a:pPr marL="342900" marR="0" lvl="0" indent="-342900">
                        <a:spcBef>
                          <a:spcPts val="0"/>
                        </a:spcBef>
                        <a:spcAft>
                          <a:spcPts val="0"/>
                        </a:spcAft>
                        <a:buFont typeface="+mj-lt"/>
                        <a:buAutoNum type="alphaLcPeriod"/>
                      </a:pPr>
                      <a:r>
                        <a:rPr lang="en-US" sz="1200" u="none" strike="noStrike" dirty="0">
                          <a:solidFill>
                            <a:schemeClr val="bg1"/>
                          </a:solidFill>
                          <a:effectLst/>
                        </a:rPr>
                        <a:t>Triple-A Framework*</a:t>
                      </a:r>
                      <a:endParaRPr lang="en-US" sz="1200" u="none" strike="noStrike" dirty="0">
                        <a:solidFill>
                          <a:schemeClr val="bg1"/>
                        </a:solidFill>
                        <a:effectLst/>
                        <a:latin typeface="Times New Roman" panose="02020603050405020304" pitchFamily="18" charset="0"/>
                        <a:ea typeface="Times New Roman" panose="02020603050405020304" pitchFamily="18" charset="0"/>
                      </a:endParaRPr>
                    </a:p>
                  </a:txBody>
                  <a:tcPr marL="63500" marR="63500" marT="63500" marB="63500"/>
                </a:tc>
                <a:tc>
                  <a:txBody>
                    <a:bodyPr/>
                    <a:lstStyle/>
                    <a:p>
                      <a:pPr marL="0" marR="0">
                        <a:spcBef>
                          <a:spcPts val="0"/>
                        </a:spcBef>
                        <a:spcAft>
                          <a:spcPts val="0"/>
                        </a:spcAft>
                      </a:pPr>
                      <a:r>
                        <a:rPr lang="en-US" sz="1200" dirty="0">
                          <a:solidFill>
                            <a:schemeClr val="bg1"/>
                          </a:solidFill>
                          <a:effectLst/>
                        </a:rPr>
                        <a:t>Explain what it is and how and why the policy applies.</a:t>
                      </a:r>
                      <a:endParaRPr lang="en-US" sz="1200" dirty="0">
                        <a:solidFill>
                          <a:schemeClr val="bg1"/>
                        </a:solidFill>
                        <a:effectLst/>
                        <a:latin typeface="Times New Roman" panose="02020603050405020304" pitchFamily="18" charset="0"/>
                        <a:ea typeface="Times New Roman" panose="02020603050405020304" pitchFamily="18" charset="0"/>
                      </a:endParaRPr>
                    </a:p>
                  </a:txBody>
                  <a:tcPr marL="63500" marR="63500" marT="63500" marB="63500"/>
                </a:tc>
                <a:extLst>
                  <a:ext uri="{0D108BD9-81ED-4DB2-BD59-A6C34878D82A}">
                    <a16:rowId xmlns:a16="http://schemas.microsoft.com/office/drawing/2014/main" val="1894775335"/>
                  </a:ext>
                </a:extLst>
              </a:tr>
              <a:tr h="867517">
                <a:tc>
                  <a:txBody>
                    <a:bodyPr/>
                    <a:lstStyle/>
                    <a:p>
                      <a:pPr marL="0" marR="0">
                        <a:spcBef>
                          <a:spcPts val="0"/>
                        </a:spcBef>
                        <a:spcAft>
                          <a:spcPts val="0"/>
                        </a:spcAft>
                      </a:pPr>
                      <a:r>
                        <a:rPr lang="en-US" sz="1200" dirty="0">
                          <a:solidFill>
                            <a:schemeClr val="bg1"/>
                          </a:solidFill>
                          <a:effectLst/>
                        </a:rPr>
                        <a:t>Authentication</a:t>
                      </a:r>
                      <a:endParaRPr lang="en-US" sz="1200" dirty="0">
                        <a:solidFill>
                          <a:schemeClr val="bg1"/>
                        </a:solidFill>
                        <a:effectLst/>
                        <a:latin typeface="Times New Roman" panose="02020603050405020304" pitchFamily="18" charset="0"/>
                        <a:ea typeface="Times New Roman" panose="02020603050405020304" pitchFamily="18" charset="0"/>
                      </a:endParaRPr>
                    </a:p>
                  </a:txBody>
                  <a:tcPr marL="63500" marR="63500" marT="63500" marB="63500"/>
                </a:tc>
                <a:tc>
                  <a:txBody>
                    <a:bodyPr/>
                    <a:lstStyle/>
                    <a:p>
                      <a:pPr marL="0" marR="0">
                        <a:spcBef>
                          <a:spcPts val="0"/>
                        </a:spcBef>
                        <a:spcAft>
                          <a:spcPts val="0"/>
                        </a:spcAft>
                      </a:pPr>
                      <a:r>
                        <a:rPr lang="en-US" sz="1200" dirty="0">
                          <a:solidFill>
                            <a:schemeClr val="bg1"/>
                          </a:solidFill>
                          <a:effectLst/>
                        </a:rPr>
                        <a:t>Provides a way of identifying a user, typically by having the user enter a valid username and valid password before access is granted. The policy applies to check a user’s credentials to see if it’s a match and if not, network access is denied to protect the system. </a:t>
                      </a:r>
                      <a:endParaRPr lang="en-US" sz="1200" dirty="0">
                        <a:solidFill>
                          <a:schemeClr val="bg1"/>
                        </a:solidFill>
                        <a:effectLst/>
                        <a:latin typeface="Times New Roman" panose="02020603050405020304" pitchFamily="18" charset="0"/>
                        <a:ea typeface="Times New Roman" panose="02020603050405020304" pitchFamily="18" charset="0"/>
                      </a:endParaRPr>
                    </a:p>
                  </a:txBody>
                  <a:tcPr marL="63500" marR="63500" marT="63500" marB="63500"/>
                </a:tc>
                <a:extLst>
                  <a:ext uri="{0D108BD9-81ED-4DB2-BD59-A6C34878D82A}">
                    <a16:rowId xmlns:a16="http://schemas.microsoft.com/office/drawing/2014/main" val="4284984368"/>
                  </a:ext>
                </a:extLst>
              </a:tr>
              <a:tr h="1052313">
                <a:tc>
                  <a:txBody>
                    <a:bodyPr/>
                    <a:lstStyle/>
                    <a:p>
                      <a:pPr marL="0" marR="0">
                        <a:spcBef>
                          <a:spcPts val="0"/>
                        </a:spcBef>
                        <a:spcAft>
                          <a:spcPts val="0"/>
                        </a:spcAft>
                      </a:pPr>
                      <a:r>
                        <a:rPr lang="en-US" sz="1200" dirty="0">
                          <a:solidFill>
                            <a:schemeClr val="bg1"/>
                          </a:solidFill>
                          <a:effectLst/>
                        </a:rPr>
                        <a:t>Authorization</a:t>
                      </a:r>
                      <a:endParaRPr lang="en-US" sz="1200" dirty="0">
                        <a:solidFill>
                          <a:schemeClr val="bg1"/>
                        </a:solidFill>
                        <a:effectLst/>
                        <a:latin typeface="Times New Roman" panose="02020603050405020304" pitchFamily="18" charset="0"/>
                        <a:ea typeface="Times New Roman" panose="02020603050405020304" pitchFamily="18" charset="0"/>
                      </a:endParaRPr>
                    </a:p>
                  </a:txBody>
                  <a:tcPr marL="63500" marR="63500" marT="63500" marB="63500"/>
                </a:tc>
                <a:tc>
                  <a:txBody>
                    <a:bodyPr/>
                    <a:lstStyle/>
                    <a:p>
                      <a:pPr marL="0" marR="0">
                        <a:spcBef>
                          <a:spcPts val="0"/>
                        </a:spcBef>
                        <a:spcAft>
                          <a:spcPts val="0"/>
                        </a:spcAft>
                      </a:pPr>
                      <a:r>
                        <a:rPr lang="en-US" sz="1200" dirty="0">
                          <a:solidFill>
                            <a:schemeClr val="bg1"/>
                          </a:solidFill>
                          <a:effectLst/>
                        </a:rPr>
                        <a:t>The authorization process determines whether the user has the authority to issue such commands. Authorization policy applies to enforce certain policies such as determining what types or qualities of activities, resources, or services a user is permitted. </a:t>
                      </a:r>
                    </a:p>
                    <a:p>
                      <a:pPr marL="0" marR="0">
                        <a:spcBef>
                          <a:spcPts val="0"/>
                        </a:spcBef>
                        <a:spcAft>
                          <a:spcPts val="0"/>
                        </a:spcAft>
                      </a:pPr>
                      <a:r>
                        <a:rPr lang="en-US" sz="1200" dirty="0">
                          <a:solidFill>
                            <a:schemeClr val="bg1"/>
                          </a:solidFill>
                          <a:effectLst/>
                        </a:rPr>
                        <a:t> </a:t>
                      </a:r>
                      <a:endParaRPr lang="en-US" sz="1200" dirty="0">
                        <a:solidFill>
                          <a:schemeClr val="bg1"/>
                        </a:solidFill>
                        <a:effectLst/>
                        <a:latin typeface="Times New Roman" panose="02020603050405020304" pitchFamily="18" charset="0"/>
                        <a:ea typeface="Times New Roman" panose="02020603050405020304" pitchFamily="18" charset="0"/>
                      </a:endParaRPr>
                    </a:p>
                  </a:txBody>
                  <a:tcPr marL="63500" marR="63500" marT="63500" marB="63500"/>
                </a:tc>
                <a:extLst>
                  <a:ext uri="{0D108BD9-81ED-4DB2-BD59-A6C34878D82A}">
                    <a16:rowId xmlns:a16="http://schemas.microsoft.com/office/drawing/2014/main" val="686972069"/>
                  </a:ext>
                </a:extLst>
              </a:tr>
              <a:tr h="1237110">
                <a:tc>
                  <a:txBody>
                    <a:bodyPr/>
                    <a:lstStyle/>
                    <a:p>
                      <a:pPr marL="0" marR="0">
                        <a:spcBef>
                          <a:spcPts val="0"/>
                        </a:spcBef>
                        <a:spcAft>
                          <a:spcPts val="0"/>
                        </a:spcAft>
                      </a:pPr>
                      <a:r>
                        <a:rPr lang="en-US" sz="1200" dirty="0">
                          <a:solidFill>
                            <a:schemeClr val="bg1"/>
                          </a:solidFill>
                          <a:effectLst/>
                        </a:rPr>
                        <a:t>Accounting</a:t>
                      </a:r>
                      <a:endParaRPr lang="en-US" sz="1200" dirty="0">
                        <a:solidFill>
                          <a:schemeClr val="bg1"/>
                        </a:solidFill>
                        <a:effectLst/>
                        <a:latin typeface="Times New Roman" panose="02020603050405020304" pitchFamily="18" charset="0"/>
                        <a:ea typeface="Times New Roman" panose="02020603050405020304" pitchFamily="18" charset="0"/>
                      </a:endParaRPr>
                    </a:p>
                  </a:txBody>
                  <a:tcPr marL="63500" marR="63500" marT="63500" marB="63500"/>
                </a:tc>
                <a:tc>
                  <a:txBody>
                    <a:bodyPr/>
                    <a:lstStyle/>
                    <a:p>
                      <a:pPr marL="0" marR="0">
                        <a:spcBef>
                          <a:spcPts val="0"/>
                        </a:spcBef>
                        <a:spcAft>
                          <a:spcPts val="0"/>
                        </a:spcAft>
                      </a:pPr>
                      <a:r>
                        <a:rPr lang="en-US" sz="1200" dirty="0">
                          <a:solidFill>
                            <a:schemeClr val="bg1"/>
                          </a:solidFill>
                          <a:effectLst/>
                        </a:rPr>
                        <a:t>Accounting measures the resources a user consumes during access. This can include the amount of system time or the amount of data a user has sent and/or received during a session. Accounting policy applies by logging session statistics and usage information and is used for authorization control, billing, trend analysis, resource utilization, and capacity planning activities.</a:t>
                      </a:r>
                    </a:p>
                    <a:p>
                      <a:pPr marL="0" marR="0">
                        <a:spcBef>
                          <a:spcPts val="0"/>
                        </a:spcBef>
                        <a:spcAft>
                          <a:spcPts val="0"/>
                        </a:spcAft>
                      </a:pPr>
                      <a:r>
                        <a:rPr lang="en-US" sz="1200" dirty="0">
                          <a:solidFill>
                            <a:schemeClr val="bg1"/>
                          </a:solidFill>
                          <a:effectLst/>
                        </a:rPr>
                        <a:t> </a:t>
                      </a:r>
                      <a:endParaRPr lang="en-US" sz="1200" dirty="0">
                        <a:solidFill>
                          <a:schemeClr val="bg1"/>
                        </a:solidFill>
                        <a:effectLst/>
                        <a:latin typeface="Times New Roman" panose="02020603050405020304" pitchFamily="18" charset="0"/>
                        <a:ea typeface="Times New Roman" panose="02020603050405020304" pitchFamily="18" charset="0"/>
                      </a:endParaRPr>
                    </a:p>
                  </a:txBody>
                  <a:tcPr marL="63500" marR="63500" marT="63500" marB="63500"/>
                </a:tc>
                <a:extLst>
                  <a:ext uri="{0D108BD9-81ED-4DB2-BD59-A6C34878D82A}">
                    <a16:rowId xmlns:a16="http://schemas.microsoft.com/office/drawing/2014/main" val="1148841924"/>
                  </a:ext>
                </a:extLst>
              </a:tr>
            </a:tbl>
          </a:graphicData>
        </a:graphic>
      </p:graphicFrame>
      <p:pic>
        <p:nvPicPr>
          <p:cNvPr id="3" name="Audio Recording Apr 18, 2021 at 1:15:32 PM" descr="Audio Recording Apr 18, 2021 at 1:15:32 PM">
            <a:hlinkClick r:id="" action="ppaction://media"/>
            <a:extLst>
              <a:ext uri="{FF2B5EF4-FFF2-40B4-BE49-F238E27FC236}">
                <a16:creationId xmlns:a16="http://schemas.microsoft.com/office/drawing/2014/main" id="{8CD1A31C-83AA-064E-8252-8803977259FF}"/>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159931" y="4169103"/>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430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Unit Testing</a:t>
            </a:r>
            <a:endParaRPr dirty="0"/>
          </a:p>
        </p:txBody>
      </p:sp>
      <p:sp>
        <p:nvSpPr>
          <p:cNvPr id="196" name="Google Shape;196;g9504e29505_0_0"/>
          <p:cNvSpPr txBox="1">
            <a:spLocks noGrp="1"/>
          </p:cNvSpPr>
          <p:nvPr>
            <p:ph type="body" idx="1"/>
          </p:nvPr>
        </p:nvSpPr>
        <p:spPr>
          <a:xfrm>
            <a:off x="685800" y="2194560"/>
            <a:ext cx="10820400" cy="40242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800"/>
              <a:buNone/>
            </a:pPr>
            <a:r>
              <a:rPr lang="en-US" dirty="0"/>
              <a:t>The coding vulnerability I chose to test was “Character and Strings”. </a:t>
            </a:r>
          </a:p>
          <a:p>
            <a:pPr marL="0" lvl="0" indent="0" algn="l" rtl="0">
              <a:lnSpc>
                <a:spcPct val="90000"/>
              </a:lnSpc>
              <a:spcBef>
                <a:spcPts val="1000"/>
              </a:spcBef>
              <a:spcAft>
                <a:spcPts val="0"/>
              </a:spcAft>
              <a:buSzPts val="1800"/>
              <a:buNone/>
            </a:pPr>
            <a:endParaRPr lang="en-US" dirty="0"/>
          </a:p>
          <a:p>
            <a:pPr marL="0" lvl="0" indent="0" algn="l" rtl="0">
              <a:lnSpc>
                <a:spcPct val="90000"/>
              </a:lnSpc>
              <a:spcBef>
                <a:spcPts val="1000"/>
              </a:spcBef>
              <a:spcAft>
                <a:spcPts val="0"/>
              </a:spcAft>
              <a:buSzPts val="1800"/>
              <a:buNone/>
            </a:pPr>
            <a:endParaRPr lang="en-US" dirty="0"/>
          </a:p>
          <a:p>
            <a:pPr marL="0" lvl="0" indent="0" algn="l" rtl="0">
              <a:lnSpc>
                <a:spcPct val="90000"/>
              </a:lnSpc>
              <a:spcBef>
                <a:spcPts val="1000"/>
              </a:spcBef>
              <a:spcAft>
                <a:spcPts val="0"/>
              </a:spcAft>
              <a:buSzPts val="1800"/>
              <a:buNone/>
            </a:pPr>
            <a:endParaRPr lang="en-US" dirty="0"/>
          </a:p>
          <a:p>
            <a:pPr marL="0" lvl="0" indent="0" algn="l" rtl="0">
              <a:lnSpc>
                <a:spcPct val="90000"/>
              </a:lnSpc>
              <a:spcBef>
                <a:spcPts val="1000"/>
              </a:spcBef>
              <a:spcAft>
                <a:spcPts val="0"/>
              </a:spcAft>
              <a:buSzPts val="1800"/>
              <a:buNone/>
            </a:pPr>
            <a:endParaRPr lang="en-US" dirty="0"/>
          </a:p>
          <a:p>
            <a:pPr marL="0" lvl="0" indent="0" algn="l" rtl="0">
              <a:lnSpc>
                <a:spcPct val="90000"/>
              </a:lnSpc>
              <a:spcBef>
                <a:spcPts val="1000"/>
              </a:spcBef>
              <a:spcAft>
                <a:spcPts val="0"/>
              </a:spcAft>
              <a:buSzPts val="1800"/>
              <a:buNone/>
            </a:pPr>
            <a:endParaRPr lang="en-US" dirty="0"/>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graphicFrame>
        <p:nvGraphicFramePr>
          <p:cNvPr id="2" name="Table 1">
            <a:extLst>
              <a:ext uri="{FF2B5EF4-FFF2-40B4-BE49-F238E27FC236}">
                <a16:creationId xmlns:a16="http://schemas.microsoft.com/office/drawing/2014/main" id="{2A8C80D8-97EF-C146-9118-BF6B6AA792A1}"/>
              </a:ext>
            </a:extLst>
          </p:cNvPr>
          <p:cNvGraphicFramePr>
            <a:graphicFrameLocks noGrp="1"/>
          </p:cNvGraphicFramePr>
          <p:nvPr>
            <p:extLst>
              <p:ext uri="{D42A27DB-BD31-4B8C-83A1-F6EECF244321}">
                <p14:modId xmlns:p14="http://schemas.microsoft.com/office/powerpoint/2010/main" val="4117970345"/>
              </p:ext>
            </p:extLst>
          </p:nvPr>
        </p:nvGraphicFramePr>
        <p:xfrm>
          <a:off x="1566042" y="2837792"/>
          <a:ext cx="8460827" cy="2732690"/>
        </p:xfrm>
        <a:graphic>
          <a:graphicData uri="http://schemas.openxmlformats.org/drawingml/2006/table">
            <a:tbl>
              <a:tblPr>
                <a:tableStyleId>{802198C4-3087-4945-87E3-76CBB3509B7E}</a:tableStyleId>
              </a:tblPr>
              <a:tblGrid>
                <a:gridCol w="8460827">
                  <a:extLst>
                    <a:ext uri="{9D8B030D-6E8A-4147-A177-3AD203B41FA5}">
                      <a16:colId xmlns:a16="http://schemas.microsoft.com/office/drawing/2014/main" val="3331504303"/>
                    </a:ext>
                  </a:extLst>
                </a:gridCol>
              </a:tblGrid>
              <a:tr h="416215">
                <a:tc>
                  <a:txBody>
                    <a:bodyPr/>
                    <a:lstStyle/>
                    <a:p>
                      <a:pPr marL="0" marR="0">
                        <a:spcBef>
                          <a:spcPts val="0"/>
                        </a:spcBef>
                        <a:spcAft>
                          <a:spcPts val="0"/>
                        </a:spcAft>
                      </a:pPr>
                      <a:r>
                        <a:rPr lang="en-US" sz="1200">
                          <a:solidFill>
                            <a:schemeClr val="bg1"/>
                          </a:solidFill>
                          <a:effectLst/>
                        </a:rPr>
                        <a:t>Noncompliant Code</a:t>
                      </a:r>
                      <a:endParaRPr lang="en-US" sz="1200">
                        <a:solidFill>
                          <a:schemeClr val="bg1"/>
                        </a:solidFill>
                        <a:effectLst/>
                        <a:latin typeface="Times New Roman" panose="02020603050405020304" pitchFamily="18" charset="0"/>
                        <a:ea typeface="Times New Roman" panose="02020603050405020304" pitchFamily="18" charset="0"/>
                      </a:endParaRPr>
                    </a:p>
                  </a:txBody>
                  <a:tcPr marL="63500" marR="63500" marT="63500" marB="63500"/>
                </a:tc>
                <a:extLst>
                  <a:ext uri="{0D108BD9-81ED-4DB2-BD59-A6C34878D82A}">
                    <a16:rowId xmlns:a16="http://schemas.microsoft.com/office/drawing/2014/main" val="1868619705"/>
                  </a:ext>
                </a:extLst>
              </a:tr>
              <a:tr h="661850">
                <a:tc>
                  <a:txBody>
                    <a:bodyPr/>
                    <a:lstStyle/>
                    <a:p>
                      <a:pPr marL="0" marR="0">
                        <a:spcBef>
                          <a:spcPts val="0"/>
                        </a:spcBef>
                        <a:spcAft>
                          <a:spcPts val="0"/>
                        </a:spcAft>
                      </a:pPr>
                      <a:r>
                        <a:rPr lang="en-US" sz="1200">
                          <a:solidFill>
                            <a:schemeClr val="bg1"/>
                          </a:solidFill>
                          <a:effectLst/>
                        </a:rPr>
                        <a:t>This example shows how the input is unbounded causing the code to be vulnerable and result in a buffer overflow</a:t>
                      </a:r>
                      <a:endParaRPr lang="en-US" sz="1200">
                        <a:solidFill>
                          <a:schemeClr val="bg1"/>
                        </a:solidFill>
                        <a:effectLst/>
                        <a:latin typeface="Times New Roman" panose="02020603050405020304" pitchFamily="18" charset="0"/>
                        <a:ea typeface="Times New Roman" panose="02020603050405020304" pitchFamily="18" charset="0"/>
                      </a:endParaRPr>
                    </a:p>
                  </a:txBody>
                  <a:tcPr marL="63500" marR="63500" marT="63500" marB="63500"/>
                </a:tc>
                <a:extLst>
                  <a:ext uri="{0D108BD9-81ED-4DB2-BD59-A6C34878D82A}">
                    <a16:rowId xmlns:a16="http://schemas.microsoft.com/office/drawing/2014/main" val="169144601"/>
                  </a:ext>
                </a:extLst>
              </a:tr>
              <a:tr h="1654625">
                <a:tc>
                  <a:txBody>
                    <a:bodyPr/>
                    <a:lstStyle/>
                    <a:p>
                      <a:pPr marL="0" marR="0" fontAlgn="base">
                        <a:lnSpc>
                          <a:spcPts val="1500"/>
                        </a:lnSpc>
                        <a:spcBef>
                          <a:spcPts val="0"/>
                        </a:spcBef>
                        <a:spcAft>
                          <a:spcPts val="0"/>
                        </a:spcAft>
                      </a:pPr>
                      <a:r>
                        <a:rPr lang="en-US" sz="1000" dirty="0">
                          <a:solidFill>
                            <a:schemeClr val="bg1"/>
                          </a:solidFill>
                          <a:effectLst/>
                        </a:rPr>
                        <a:t>#include &lt;iostream&gt;</a:t>
                      </a:r>
                      <a:endParaRPr lang="en-US" sz="1200" dirty="0">
                        <a:solidFill>
                          <a:schemeClr val="bg1"/>
                        </a:solidFill>
                        <a:effectLst/>
                      </a:endParaRPr>
                    </a:p>
                    <a:p>
                      <a:pPr marL="0" marR="0" fontAlgn="base">
                        <a:lnSpc>
                          <a:spcPts val="1500"/>
                        </a:lnSpc>
                        <a:spcBef>
                          <a:spcPts val="0"/>
                        </a:spcBef>
                        <a:spcAft>
                          <a:spcPts val="0"/>
                        </a:spcAft>
                      </a:pPr>
                      <a:r>
                        <a:rPr lang="en-US" sz="1000" dirty="0">
                          <a:solidFill>
                            <a:schemeClr val="bg1"/>
                          </a:solidFill>
                          <a:effectLst/>
                        </a:rPr>
                        <a:t> </a:t>
                      </a:r>
                      <a:r>
                        <a:rPr lang="en-US" sz="1200" dirty="0">
                          <a:solidFill>
                            <a:schemeClr val="bg1"/>
                          </a:solidFill>
                          <a:effectLst/>
                        </a:rPr>
                        <a:t> </a:t>
                      </a:r>
                    </a:p>
                    <a:p>
                      <a:pPr marL="0" marR="0" fontAlgn="base">
                        <a:lnSpc>
                          <a:spcPts val="1500"/>
                        </a:lnSpc>
                        <a:spcBef>
                          <a:spcPts val="0"/>
                        </a:spcBef>
                        <a:spcAft>
                          <a:spcPts val="0"/>
                        </a:spcAft>
                      </a:pPr>
                      <a:r>
                        <a:rPr lang="en-US" sz="1000" dirty="0">
                          <a:solidFill>
                            <a:schemeClr val="bg1"/>
                          </a:solidFill>
                          <a:effectLst/>
                        </a:rPr>
                        <a:t>void</a:t>
                      </a:r>
                      <a:r>
                        <a:rPr lang="en-US" sz="1200" dirty="0">
                          <a:solidFill>
                            <a:schemeClr val="bg1"/>
                          </a:solidFill>
                          <a:effectLst/>
                        </a:rPr>
                        <a:t> </a:t>
                      </a:r>
                      <a:r>
                        <a:rPr lang="en-US" sz="1000" dirty="0">
                          <a:solidFill>
                            <a:schemeClr val="bg1"/>
                          </a:solidFill>
                          <a:effectLst/>
                        </a:rPr>
                        <a:t>f() {</a:t>
                      </a:r>
                      <a:endParaRPr lang="en-US" sz="1200" dirty="0">
                        <a:solidFill>
                          <a:schemeClr val="bg1"/>
                        </a:solidFill>
                        <a:effectLst/>
                      </a:endParaRPr>
                    </a:p>
                    <a:p>
                      <a:pPr marL="0" marR="0" fontAlgn="base">
                        <a:lnSpc>
                          <a:spcPts val="1500"/>
                        </a:lnSpc>
                        <a:spcBef>
                          <a:spcPts val="0"/>
                        </a:spcBef>
                        <a:spcAft>
                          <a:spcPts val="0"/>
                        </a:spcAft>
                      </a:pPr>
                      <a:r>
                        <a:rPr lang="en-US" sz="1000" dirty="0">
                          <a:solidFill>
                            <a:schemeClr val="bg1"/>
                          </a:solidFill>
                          <a:effectLst/>
                        </a:rPr>
                        <a:t>  char</a:t>
                      </a:r>
                      <a:r>
                        <a:rPr lang="en-US" sz="1200" dirty="0">
                          <a:solidFill>
                            <a:schemeClr val="bg1"/>
                          </a:solidFill>
                          <a:effectLst/>
                        </a:rPr>
                        <a:t> </a:t>
                      </a:r>
                      <a:r>
                        <a:rPr lang="en-US" sz="1000" dirty="0" err="1">
                          <a:solidFill>
                            <a:schemeClr val="bg1"/>
                          </a:solidFill>
                          <a:effectLst/>
                        </a:rPr>
                        <a:t>buf</a:t>
                      </a:r>
                      <a:r>
                        <a:rPr lang="en-US" sz="1000" dirty="0">
                          <a:solidFill>
                            <a:schemeClr val="bg1"/>
                          </a:solidFill>
                          <a:effectLst/>
                        </a:rPr>
                        <a:t>[12];</a:t>
                      </a:r>
                      <a:endParaRPr lang="en-US" sz="1200" dirty="0">
                        <a:solidFill>
                          <a:schemeClr val="bg1"/>
                        </a:solidFill>
                        <a:effectLst/>
                      </a:endParaRPr>
                    </a:p>
                    <a:p>
                      <a:pPr marL="0" marR="0" fontAlgn="base">
                        <a:lnSpc>
                          <a:spcPts val="1500"/>
                        </a:lnSpc>
                        <a:spcBef>
                          <a:spcPts val="0"/>
                        </a:spcBef>
                        <a:spcAft>
                          <a:spcPts val="0"/>
                        </a:spcAft>
                      </a:pPr>
                      <a:r>
                        <a:rPr lang="en-US" sz="1000" dirty="0">
                          <a:solidFill>
                            <a:schemeClr val="bg1"/>
                          </a:solidFill>
                          <a:effectLst/>
                        </a:rPr>
                        <a:t>  std::</a:t>
                      </a:r>
                      <a:r>
                        <a:rPr lang="en-US" sz="1000" dirty="0" err="1">
                          <a:solidFill>
                            <a:schemeClr val="bg1"/>
                          </a:solidFill>
                          <a:effectLst/>
                        </a:rPr>
                        <a:t>cin</a:t>
                      </a:r>
                      <a:r>
                        <a:rPr lang="en-US" sz="1000" dirty="0">
                          <a:solidFill>
                            <a:schemeClr val="bg1"/>
                          </a:solidFill>
                          <a:effectLst/>
                        </a:rPr>
                        <a:t> &gt;&gt; </a:t>
                      </a:r>
                      <a:r>
                        <a:rPr lang="en-US" sz="1000" dirty="0" err="1">
                          <a:solidFill>
                            <a:schemeClr val="bg1"/>
                          </a:solidFill>
                          <a:effectLst/>
                        </a:rPr>
                        <a:t>buf</a:t>
                      </a:r>
                      <a:r>
                        <a:rPr lang="en-US" sz="1000" dirty="0">
                          <a:solidFill>
                            <a:schemeClr val="bg1"/>
                          </a:solidFill>
                          <a:effectLst/>
                        </a:rPr>
                        <a:t>;</a:t>
                      </a:r>
                      <a:endParaRPr lang="en-US" sz="1200" dirty="0">
                        <a:solidFill>
                          <a:schemeClr val="bg1"/>
                        </a:solidFill>
                        <a:effectLst/>
                      </a:endParaRPr>
                    </a:p>
                    <a:p>
                      <a:pPr marL="0" marR="0">
                        <a:spcBef>
                          <a:spcPts val="0"/>
                        </a:spcBef>
                        <a:spcAft>
                          <a:spcPts val="0"/>
                        </a:spcAft>
                      </a:pPr>
                      <a:r>
                        <a:rPr lang="en-US" sz="1000" dirty="0">
                          <a:solidFill>
                            <a:schemeClr val="bg1"/>
                          </a:solidFill>
                          <a:effectLst/>
                        </a:rPr>
                        <a:t>}</a:t>
                      </a:r>
                      <a:endParaRPr lang="en-US" sz="1200" dirty="0">
                        <a:solidFill>
                          <a:schemeClr val="bg1"/>
                        </a:solidFill>
                        <a:effectLst/>
                        <a:latin typeface="Times New Roman" panose="02020603050405020304" pitchFamily="18" charset="0"/>
                        <a:ea typeface="Times New Roman" panose="02020603050405020304" pitchFamily="18" charset="0"/>
                      </a:endParaRPr>
                    </a:p>
                  </a:txBody>
                  <a:tcPr marL="63500" marR="63500" marT="63500" marB="63500"/>
                </a:tc>
                <a:extLst>
                  <a:ext uri="{0D108BD9-81ED-4DB2-BD59-A6C34878D82A}">
                    <a16:rowId xmlns:a16="http://schemas.microsoft.com/office/drawing/2014/main" val="417029390"/>
                  </a:ext>
                </a:extLst>
              </a:tr>
            </a:tbl>
          </a:graphicData>
        </a:graphic>
      </p:graphicFrame>
      <p:pic>
        <p:nvPicPr>
          <p:cNvPr id="4" name="Audio Recording Apr 18, 2021 at 1:21:53 PM" descr="Audio Recording Apr 18, 2021 at 1:21:53 PM">
            <a:hlinkClick r:id="" action="ppaction://media"/>
            <a:extLst>
              <a:ext uri="{FF2B5EF4-FFF2-40B4-BE49-F238E27FC236}">
                <a16:creationId xmlns:a16="http://schemas.microsoft.com/office/drawing/2014/main" id="{6C22151F-3C5C-2444-B68B-F3306902DF1F}"/>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0026869" y="5832130"/>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32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D33A97-18A2-4944-9F0B-EA81F864E5A6}"/>
              </a:ext>
            </a:extLst>
          </p:cNvPr>
          <p:cNvSpPr>
            <a:spLocks noGrp="1"/>
          </p:cNvSpPr>
          <p:nvPr>
            <p:ph type="title"/>
          </p:nvPr>
        </p:nvSpPr>
        <p:spPr/>
        <p:txBody>
          <a:bodyPr/>
          <a:lstStyle/>
          <a:p>
            <a:r>
              <a:rPr lang="en-US" dirty="0"/>
              <a:t>Would ”SECURE” be considered a  valid length of Characters?</a:t>
            </a:r>
          </a:p>
        </p:txBody>
      </p:sp>
      <p:sp>
        <p:nvSpPr>
          <p:cNvPr id="3" name="Text Placeholder 2">
            <a:extLst>
              <a:ext uri="{FF2B5EF4-FFF2-40B4-BE49-F238E27FC236}">
                <a16:creationId xmlns:a16="http://schemas.microsoft.com/office/drawing/2014/main" id="{49202819-16DA-F54C-8413-0E18E89C865C}"/>
              </a:ext>
            </a:extLst>
          </p:cNvPr>
          <p:cNvSpPr>
            <a:spLocks noGrp="1"/>
          </p:cNvSpPr>
          <p:nvPr>
            <p:ph type="body" idx="1"/>
          </p:nvPr>
        </p:nvSpPr>
        <p:spPr/>
        <p:txBody>
          <a:bodyPr/>
          <a:lstStyle/>
          <a:p>
            <a:r>
              <a:rPr lang="en-US" sz="1200" dirty="0"/>
              <a:t>SECURE     (Valid because Length of Characters is 6 which is within Limits i.e. 12 and No White Space)</a:t>
            </a:r>
          </a:p>
          <a:p>
            <a:endParaRPr lang="en-US" dirty="0">
              <a:solidFill>
                <a:schemeClr val="bg1"/>
              </a:solidFill>
            </a:endParaRPr>
          </a:p>
        </p:txBody>
      </p:sp>
      <p:pic>
        <p:nvPicPr>
          <p:cNvPr id="5" name="Picture 4" descr="A picture containing text, screenshot, monitor, screen&#10;&#10;Description automatically generated">
            <a:extLst>
              <a:ext uri="{FF2B5EF4-FFF2-40B4-BE49-F238E27FC236}">
                <a16:creationId xmlns:a16="http://schemas.microsoft.com/office/drawing/2014/main" id="{93B09D2B-A62F-5C4E-B3F9-46CD20C06539}"/>
              </a:ext>
            </a:extLst>
          </p:cNvPr>
          <p:cNvPicPr>
            <a:picLocks noChangeAspect="1"/>
          </p:cNvPicPr>
          <p:nvPr/>
        </p:nvPicPr>
        <p:blipFill>
          <a:blip r:embed="rId4"/>
          <a:stretch>
            <a:fillRect/>
          </a:stretch>
        </p:blipFill>
        <p:spPr>
          <a:xfrm>
            <a:off x="685800" y="2562421"/>
            <a:ext cx="10189065" cy="4161285"/>
          </a:xfrm>
          <a:prstGeom prst="rect">
            <a:avLst/>
          </a:prstGeom>
        </p:spPr>
      </p:pic>
      <p:pic>
        <p:nvPicPr>
          <p:cNvPr id="6" name="Audio Recording Apr 18, 2021 at 1:31:36 PM" descr="Audio Recording Apr 18, 2021 at 1:31:36 PM">
            <a:hlinkClick r:id="" action="ppaction://media"/>
            <a:extLst>
              <a:ext uri="{FF2B5EF4-FFF2-40B4-BE49-F238E27FC236}">
                <a16:creationId xmlns:a16="http://schemas.microsoft.com/office/drawing/2014/main" id="{82D8D7D5-CEBE-E047-A89B-74C54F74756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flipV="1">
            <a:off x="11099800" y="5724260"/>
            <a:ext cx="812800" cy="988849"/>
          </a:xfrm>
          <a:prstGeom prst="rect">
            <a:avLst/>
          </a:prstGeom>
        </p:spPr>
      </p:pic>
    </p:spTree>
    <p:extLst>
      <p:ext uri="{BB962C8B-B14F-4D97-AF65-F5344CB8AC3E}">
        <p14:creationId xmlns:p14="http://schemas.microsoft.com/office/powerpoint/2010/main" val="23102581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3056"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4"/>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19267F6D1A260A4394C18F5AF72445EA" ma:contentTypeVersion="3" ma:contentTypeDescription="Create a new document." ma:contentTypeScope="" ma:versionID="d6a723735a0ade9a92961b83aee31dda">
  <xsd:schema xmlns:xsd="http://www.w3.org/2001/XMLSchema" xmlns:xs="http://www.w3.org/2001/XMLSchema" xmlns:p="http://schemas.microsoft.com/office/2006/metadata/properties" targetNamespace="http://schemas.microsoft.com/office/2006/metadata/properties" ma:root="true" ma:fieldsID="e345bd7673956a623930e5662e321f3a">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4"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E9B35DD-16B6-4415-A905-CDACA4FC6DBE}">
  <ds:schemaRefs>
    <ds:schemaRef ds:uri="http://schemas.openxmlformats.org/package/2006/metadata/core-properties"/>
    <ds:schemaRef ds:uri="http://purl.org/dc/elements/1.1/"/>
    <ds:schemaRef ds:uri="http://schemas.microsoft.com/office/2006/documentManagement/types"/>
    <ds:schemaRef ds:uri="http://purl.org/dc/terms/"/>
    <ds:schemaRef ds:uri="http://schemas.microsoft.com/office/infopath/2007/PartnerControls"/>
    <ds:schemaRef ds:uri="http://purl.org/dc/dcmitype/"/>
    <ds:schemaRef ds:uri="http://schemas.microsoft.com/office/2006/metadata/properties"/>
    <ds:schemaRef ds:uri="http://www.w3.org/XML/1998/namespace"/>
  </ds:schemaRefs>
</ds:datastoreItem>
</file>

<file path=customXml/itemProps2.xml><?xml version="1.0" encoding="utf-8"?>
<ds:datastoreItem xmlns:ds="http://schemas.openxmlformats.org/officeDocument/2006/customXml" ds:itemID="{3DB4D054-FC38-43E0-B24C-8E3420B75B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3.xml><?xml version="1.0" encoding="utf-8"?>
<ds:datastoreItem xmlns:ds="http://schemas.openxmlformats.org/officeDocument/2006/customXml" ds:itemID="{F398236C-7FA9-40C9-B456-AA158A506A3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7498</TotalTime>
  <Words>2575</Words>
  <Application>Microsoft Macintosh PowerPoint</Application>
  <PresentationFormat>Widescreen</PresentationFormat>
  <Paragraphs>189</Paragraphs>
  <Slides>18</Slides>
  <Notes>14</Notes>
  <HiddenSlides>0</HiddenSlides>
  <MMClips>18</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Century Gothic</vt:lpstr>
      <vt:lpstr>Times New Roman</vt:lpstr>
      <vt:lpstr>Arial</vt:lpstr>
      <vt:lpstr>Vapor Trail</vt:lpstr>
      <vt:lpstr>Green Pace</vt:lpstr>
      <vt:lpstr>OVERVIEW: DEFENSE IN DEPTH</vt:lpstr>
      <vt:lpstr>THREATS MATRIX</vt:lpstr>
      <vt:lpstr>10 PRINCIPLES</vt:lpstr>
      <vt:lpstr>CODING STANDARDS</vt:lpstr>
      <vt:lpstr>ENCRYPTION POLICIES</vt:lpstr>
      <vt:lpstr>TRIPLE-A POLICIES</vt:lpstr>
      <vt:lpstr>Unit Testing</vt:lpstr>
      <vt:lpstr>Would ”SECURE” be considered a  valid length of Characters?</vt:lpstr>
      <vt:lpstr>Would ”SECURECODE” be considered a valid length of Characters?</vt:lpstr>
      <vt:lpstr>Would ”SECURE CODING” be considered a valid length of Characters?</vt:lpstr>
      <vt:lpstr>Would ”405SECURECODING” be considered a valid length of Characters?</vt:lpstr>
      <vt:lpstr>AUTOMATION SUMMARY</vt:lpstr>
      <vt:lpstr>TOOLS</vt:lpstr>
      <vt:lpstr>RISKS AND BENEFITS</vt:lpstr>
      <vt:lpstr>RECOMMENDATIONS</vt:lpstr>
      <vt:lpstr>CONCLUSIONS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Green Pace</dc:title>
  <dc:creator>Kathy Shields</dc:creator>
  <cp:lastModifiedBy>Dobson, Janera</cp:lastModifiedBy>
  <cp:revision>73</cp:revision>
  <dcterms:created xsi:type="dcterms:W3CDTF">2020-08-19T17:59:24Z</dcterms:created>
  <dcterms:modified xsi:type="dcterms:W3CDTF">2021-04-18T18:06:04Z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DA78308B-55B0-44AB-B406-C6A80F5E53EB</vt:lpwstr>
  </property>
  <property fmtid="{D5CDD505-2E9C-101B-9397-08002B2CF9AE}" pid="3" name="ArticulatePath">
    <vt:lpwstr>CS 405 P2 Presentation Template</vt:lpwstr>
  </property>
  <property fmtid="{D5CDD505-2E9C-101B-9397-08002B2CF9AE}" pid="4" name="ContentTypeId">
    <vt:lpwstr>0x01010019267F6D1A260A4394C18F5AF72445EA</vt:lpwstr>
  </property>
</Properties>
</file>